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notesMasterIdLst>
    <p:notesMasterId r:id="rId20"/>
  </p:notesMasterIdLst>
  <p:sldIdLst>
    <p:sldId id="256" r:id="rId2"/>
    <p:sldId id="336" r:id="rId3"/>
    <p:sldId id="258" r:id="rId4"/>
    <p:sldId id="339" r:id="rId5"/>
    <p:sldId id="340" r:id="rId6"/>
    <p:sldId id="338" r:id="rId7"/>
    <p:sldId id="317" r:id="rId8"/>
    <p:sldId id="322" r:id="rId9"/>
    <p:sldId id="318" r:id="rId10"/>
    <p:sldId id="319" r:id="rId11"/>
    <p:sldId id="321" r:id="rId12"/>
    <p:sldId id="264" r:id="rId13"/>
    <p:sldId id="328" r:id="rId14"/>
    <p:sldId id="273" r:id="rId15"/>
    <p:sldId id="277" r:id="rId16"/>
    <p:sldId id="331" r:id="rId17"/>
    <p:sldId id="330" r:id="rId18"/>
    <p:sldId id="31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24" autoAdjust="0"/>
    <p:restoredTop sz="94660"/>
  </p:normalViewPr>
  <p:slideViewPr>
    <p:cSldViewPr snapToGrid="0">
      <p:cViewPr varScale="1">
        <p:scale>
          <a:sx n="67" d="100"/>
          <a:sy n="67" d="100"/>
        </p:scale>
        <p:origin x="82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B1F652-333C-4773-97A3-286C4C2BB65E}" type="datetimeFigureOut">
              <a:rPr lang="en-GB" smtClean="0"/>
              <a:t>19/03/2019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13CA1F-9E7D-4DD1-9A35-00200C307815}" type="slidenum">
              <a:rPr lang="en-GB" smtClean="0"/>
              <a:t>‹#›</a:t>
            </a:fld>
            <a:endParaRPr lang="en-GB" dirty="0"/>
          </a:p>
        </p:txBody>
      </p:sp>
    </p:spTree>
    <p:extLst>
      <p:ext uri="{BB962C8B-B14F-4D97-AF65-F5344CB8AC3E}">
        <p14:creationId xmlns:p14="http://schemas.microsoft.com/office/powerpoint/2010/main" val="690326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C13CA1F-9E7D-4DD1-9A35-00200C307815}" type="slidenum">
              <a:rPr lang="en-GB" smtClean="0"/>
              <a:t>3</a:t>
            </a:fld>
            <a:endParaRPr lang="en-GB" dirty="0"/>
          </a:p>
        </p:txBody>
      </p:sp>
    </p:spTree>
    <p:extLst>
      <p:ext uri="{BB962C8B-B14F-4D97-AF65-F5344CB8AC3E}">
        <p14:creationId xmlns:p14="http://schemas.microsoft.com/office/powerpoint/2010/main" val="2794073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C13CA1F-9E7D-4DD1-9A35-00200C307815}" type="slidenum">
              <a:rPr lang="en-GB" smtClean="0"/>
              <a:t>5</a:t>
            </a:fld>
            <a:endParaRPr lang="en-GB" dirty="0"/>
          </a:p>
        </p:txBody>
      </p:sp>
    </p:spTree>
    <p:extLst>
      <p:ext uri="{BB962C8B-B14F-4D97-AF65-F5344CB8AC3E}">
        <p14:creationId xmlns:p14="http://schemas.microsoft.com/office/powerpoint/2010/main" val="3417863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C13CA1F-9E7D-4DD1-9A35-00200C307815}" type="slidenum">
              <a:rPr lang="en-GB" smtClean="0"/>
              <a:t>6</a:t>
            </a:fld>
            <a:endParaRPr lang="en-GB" dirty="0"/>
          </a:p>
        </p:txBody>
      </p:sp>
    </p:spTree>
    <p:extLst>
      <p:ext uri="{BB962C8B-B14F-4D97-AF65-F5344CB8AC3E}">
        <p14:creationId xmlns:p14="http://schemas.microsoft.com/office/powerpoint/2010/main" val="8467815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Cheryl</a:t>
            </a:r>
            <a:endParaRPr lang="en-GB" dirty="0"/>
          </a:p>
        </p:txBody>
      </p:sp>
      <p:sp>
        <p:nvSpPr>
          <p:cNvPr id="4" name="Slide Number Placeholder 3"/>
          <p:cNvSpPr>
            <a:spLocks noGrp="1"/>
          </p:cNvSpPr>
          <p:nvPr>
            <p:ph type="sldNum" sz="quarter" idx="10"/>
          </p:nvPr>
        </p:nvSpPr>
        <p:spPr/>
        <p:txBody>
          <a:bodyPr/>
          <a:lstStyle/>
          <a:p>
            <a:fld id="{99FC59BF-240F-46E6-91E8-70CF1F1498BC}" type="slidenum">
              <a:rPr lang="en-GB" smtClean="0"/>
              <a:t>7</a:t>
            </a:fld>
            <a:endParaRPr lang="en-GB" dirty="0"/>
          </a:p>
        </p:txBody>
      </p:sp>
    </p:spTree>
    <p:extLst>
      <p:ext uri="{BB962C8B-B14F-4D97-AF65-F5344CB8AC3E}">
        <p14:creationId xmlns:p14="http://schemas.microsoft.com/office/powerpoint/2010/main" val="1808616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Cheryl</a:t>
            </a:r>
            <a:endParaRPr lang="en-GB" dirty="0"/>
          </a:p>
        </p:txBody>
      </p:sp>
      <p:sp>
        <p:nvSpPr>
          <p:cNvPr id="4" name="Slide Number Placeholder 3"/>
          <p:cNvSpPr>
            <a:spLocks noGrp="1"/>
          </p:cNvSpPr>
          <p:nvPr>
            <p:ph type="sldNum" sz="quarter" idx="10"/>
          </p:nvPr>
        </p:nvSpPr>
        <p:spPr/>
        <p:txBody>
          <a:bodyPr/>
          <a:lstStyle/>
          <a:p>
            <a:fld id="{99FC59BF-240F-46E6-91E8-70CF1F1498BC}" type="slidenum">
              <a:rPr lang="en-GB" smtClean="0"/>
              <a:t>9</a:t>
            </a:fld>
            <a:endParaRPr lang="en-GB" dirty="0"/>
          </a:p>
        </p:txBody>
      </p:sp>
    </p:spTree>
    <p:extLst>
      <p:ext uri="{BB962C8B-B14F-4D97-AF65-F5344CB8AC3E}">
        <p14:creationId xmlns:p14="http://schemas.microsoft.com/office/powerpoint/2010/main" val="16598168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Cheryl</a:t>
            </a:r>
            <a:endParaRPr lang="en-GB" dirty="0"/>
          </a:p>
        </p:txBody>
      </p:sp>
      <p:sp>
        <p:nvSpPr>
          <p:cNvPr id="4" name="Slide Number Placeholder 3"/>
          <p:cNvSpPr>
            <a:spLocks noGrp="1"/>
          </p:cNvSpPr>
          <p:nvPr>
            <p:ph type="sldNum" sz="quarter" idx="10"/>
          </p:nvPr>
        </p:nvSpPr>
        <p:spPr/>
        <p:txBody>
          <a:bodyPr/>
          <a:lstStyle/>
          <a:p>
            <a:fld id="{99FC59BF-240F-46E6-91E8-70CF1F1498BC}" type="slidenum">
              <a:rPr lang="en-GB" smtClean="0"/>
              <a:t>10</a:t>
            </a:fld>
            <a:endParaRPr lang="en-GB"/>
          </a:p>
        </p:txBody>
      </p:sp>
    </p:spTree>
    <p:extLst>
      <p:ext uri="{BB962C8B-B14F-4D97-AF65-F5344CB8AC3E}">
        <p14:creationId xmlns:p14="http://schemas.microsoft.com/office/powerpoint/2010/main" val="1028775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Rosie</a:t>
            </a:r>
            <a:endParaRPr lang="en-GB" dirty="0"/>
          </a:p>
        </p:txBody>
      </p:sp>
      <p:sp>
        <p:nvSpPr>
          <p:cNvPr id="4" name="Slide Number Placeholder 3"/>
          <p:cNvSpPr>
            <a:spLocks noGrp="1"/>
          </p:cNvSpPr>
          <p:nvPr>
            <p:ph type="sldNum" sz="quarter" idx="10"/>
          </p:nvPr>
        </p:nvSpPr>
        <p:spPr/>
        <p:txBody>
          <a:bodyPr/>
          <a:lstStyle/>
          <a:p>
            <a:fld id="{99FC59BF-240F-46E6-91E8-70CF1F1498BC}" type="slidenum">
              <a:rPr lang="en-GB" smtClean="0"/>
              <a:t>11</a:t>
            </a:fld>
            <a:endParaRPr lang="en-GB"/>
          </a:p>
        </p:txBody>
      </p:sp>
    </p:spTree>
    <p:extLst>
      <p:ext uri="{BB962C8B-B14F-4D97-AF65-F5344CB8AC3E}">
        <p14:creationId xmlns:p14="http://schemas.microsoft.com/office/powerpoint/2010/main" val="4477729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Cheryl</a:t>
            </a:r>
            <a:endParaRPr lang="en-GB" dirty="0"/>
          </a:p>
        </p:txBody>
      </p:sp>
      <p:sp>
        <p:nvSpPr>
          <p:cNvPr id="4" name="Slide Number Placeholder 3"/>
          <p:cNvSpPr>
            <a:spLocks noGrp="1"/>
          </p:cNvSpPr>
          <p:nvPr>
            <p:ph type="sldNum" sz="quarter" idx="10"/>
          </p:nvPr>
        </p:nvSpPr>
        <p:spPr/>
        <p:txBody>
          <a:bodyPr/>
          <a:lstStyle/>
          <a:p>
            <a:fld id="{99FC59BF-240F-46E6-91E8-70CF1F1498BC}" type="slidenum">
              <a:rPr lang="en-GB" smtClean="0"/>
              <a:t>18</a:t>
            </a:fld>
            <a:endParaRPr lang="en-GB" dirty="0"/>
          </a:p>
        </p:txBody>
      </p:sp>
    </p:spTree>
    <p:extLst>
      <p:ext uri="{BB962C8B-B14F-4D97-AF65-F5344CB8AC3E}">
        <p14:creationId xmlns:p14="http://schemas.microsoft.com/office/powerpoint/2010/main" val="3500986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118590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3908487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4129983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4267127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3942736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8858712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877138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2480714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3284106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489464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83665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39939314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32365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27709963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2137901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F5D50E-7605-4360-85D3-EA05E95946CD}" type="datetimeFigureOut">
              <a:rPr lang="en-GB" smtClean="0"/>
              <a:t>19/03/2019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580199B-47CD-48E1-9970-9976659C9282}" type="slidenum">
              <a:rPr lang="en-GB" smtClean="0"/>
              <a:t>‹#›</a:t>
            </a:fld>
            <a:endParaRPr lang="en-GB" dirty="0"/>
          </a:p>
        </p:txBody>
      </p:sp>
    </p:spTree>
    <p:extLst>
      <p:ext uri="{BB962C8B-B14F-4D97-AF65-F5344CB8AC3E}">
        <p14:creationId xmlns:p14="http://schemas.microsoft.com/office/powerpoint/2010/main" val="3347054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3F5D50E-7605-4360-85D3-EA05E95946CD}" type="datetimeFigureOut">
              <a:rPr lang="en-GB" smtClean="0"/>
              <a:t>19/03/2019</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580199B-47CD-48E1-9970-9976659C9282}" type="slidenum">
              <a:rPr lang="en-GB" smtClean="0"/>
              <a:t>‹#›</a:t>
            </a:fld>
            <a:endParaRPr lang="en-GB" dirty="0"/>
          </a:p>
        </p:txBody>
      </p:sp>
    </p:spTree>
    <p:extLst>
      <p:ext uri="{BB962C8B-B14F-4D97-AF65-F5344CB8AC3E}">
        <p14:creationId xmlns:p14="http://schemas.microsoft.com/office/powerpoint/2010/main" val="4234274585"/>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wmf"/></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10.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1309503" y="3829204"/>
            <a:ext cx="9144000" cy="2387600"/>
          </a:xfrm>
        </p:spPr>
        <p:txBody>
          <a:bodyPr>
            <a:normAutofit fontScale="90000"/>
          </a:bodyPr>
          <a:lstStyle/>
          <a:p>
            <a:pPr algn="ctr"/>
            <a: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t/>
            </a:r>
            <a:b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br>
            <a:r>
              <a:rPr lang="en-GB" b="1" dirty="0" smtClean="0">
                <a:solidFill>
                  <a:srgbClr val="92D050"/>
                </a:solidFill>
                <a:latin typeface="Tahoma" panose="020B0604030504040204" pitchFamily="34" charset="0"/>
                <a:ea typeface="Tahoma" panose="020B0604030504040204" pitchFamily="34" charset="0"/>
                <a:cs typeface="Tahoma" panose="020B0604030504040204" pitchFamily="34" charset="0"/>
              </a:rPr>
              <a:t>Welcome to Oakthorpe Primary School. We look forward to working with you!</a:t>
            </a:r>
            <a:r>
              <a:rPr lang="en-GB" b="1" dirty="0">
                <a:solidFill>
                  <a:schemeClr val="tx1"/>
                </a:solidFill>
                <a:latin typeface="Tahoma" panose="020B0604030504040204" pitchFamily="34" charset="0"/>
                <a:ea typeface="Tahoma" panose="020B0604030504040204" pitchFamily="34" charset="0"/>
                <a:cs typeface="Tahoma" panose="020B0604030504040204" pitchFamily="34" charset="0"/>
              </a:rPr>
              <a:t/>
            </a:r>
            <a:br>
              <a:rPr lang="en-GB" b="1" dirty="0">
                <a:solidFill>
                  <a:schemeClr val="tx1"/>
                </a:solidFill>
                <a:latin typeface="Tahoma" panose="020B0604030504040204" pitchFamily="34" charset="0"/>
                <a:ea typeface="Tahoma" panose="020B0604030504040204" pitchFamily="34" charset="0"/>
                <a:cs typeface="Tahoma" panose="020B0604030504040204" pitchFamily="34" charset="0"/>
              </a:rPr>
            </a:br>
            <a:r>
              <a:rPr lang="en-GB" dirty="0" smtClean="0">
                <a:solidFill>
                  <a:schemeClr val="tx1"/>
                </a:solidFill>
                <a:latin typeface="Tahoma" panose="020B0604030504040204" pitchFamily="34" charset="0"/>
                <a:ea typeface="Tahoma" panose="020B0604030504040204" pitchFamily="34" charset="0"/>
                <a:cs typeface="Tahoma" panose="020B0604030504040204" pitchFamily="34" charset="0"/>
              </a:rPr>
              <a:t> Our guide to the Early Years Foundation Stage and your child’s first year at Oakthorpe Primary School. </a:t>
            </a:r>
            <a:endParaRPr lang="en-GB"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24980" y="5364406"/>
            <a:ext cx="2050050" cy="1360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884" y="2221179"/>
            <a:ext cx="1848689" cy="1304957"/>
          </a:xfrm>
          <a:prstGeom prst="rect">
            <a:avLst/>
          </a:prstGeom>
        </p:spPr>
      </p:pic>
      <p:pic>
        <p:nvPicPr>
          <p:cNvPr id="6" name="Picture 5" descr="School oaklea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59392" y="109857"/>
            <a:ext cx="1930240" cy="1912240"/>
          </a:xfrm>
          <a:prstGeom prst="rect">
            <a:avLst/>
          </a:prstGeom>
          <a:noFill/>
          <a:ln>
            <a:noFill/>
          </a:ln>
        </p:spPr>
      </p:pic>
    </p:spTree>
    <p:extLst>
      <p:ext uri="{BB962C8B-B14F-4D97-AF65-F5344CB8AC3E}">
        <p14:creationId xmlns:p14="http://schemas.microsoft.com/office/powerpoint/2010/main" val="16239645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www.ovallearningtrust.org</a:t>
            </a:r>
            <a:endParaRPr lang="en-US" dirty="0"/>
          </a:p>
        </p:txBody>
      </p:sp>
      <p:sp>
        <p:nvSpPr>
          <p:cNvPr id="3" name="Content Placeholder 2"/>
          <p:cNvSpPr>
            <a:spLocks noGrp="1"/>
          </p:cNvSpPr>
          <p:nvPr>
            <p:ph idx="1"/>
          </p:nvPr>
        </p:nvSpPr>
        <p:spPr>
          <a:xfrm>
            <a:off x="5079826" y="1492127"/>
            <a:ext cx="7112174" cy="3880773"/>
          </a:xfrm>
        </p:spPr>
        <p:txBody>
          <a:bodyPr>
            <a:normAutofit/>
          </a:bodyPr>
          <a:lstStyle/>
          <a:p>
            <a:r>
              <a:rPr lang="en-US" sz="3200" dirty="0" smtClean="0"/>
              <a:t>Albert Village Primary</a:t>
            </a:r>
          </a:p>
          <a:p>
            <a:r>
              <a:rPr lang="en-US" sz="3200" dirty="0" smtClean="0"/>
              <a:t>Viscounts Beaumont C of E Primary</a:t>
            </a:r>
          </a:p>
          <a:p>
            <a:r>
              <a:rPr lang="en-US" sz="3200" dirty="0" err="1" smtClean="0"/>
              <a:t>Swannington</a:t>
            </a:r>
            <a:r>
              <a:rPr lang="en-US" sz="3200" dirty="0" smtClean="0"/>
              <a:t> Primary </a:t>
            </a:r>
          </a:p>
          <a:p>
            <a:r>
              <a:rPr lang="en-US" sz="3200" dirty="0" err="1" smtClean="0"/>
              <a:t>Blackfordby</a:t>
            </a:r>
            <a:r>
              <a:rPr lang="en-US" sz="3200" dirty="0" smtClean="0"/>
              <a:t> Primary</a:t>
            </a:r>
            <a:endParaRPr lang="en-US" sz="3200" dirty="0"/>
          </a:p>
        </p:txBody>
      </p:sp>
      <p:pic>
        <p:nvPicPr>
          <p:cNvPr id="4" name="Picture 3" descr="400dpiLogoCropped.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486" y="1443172"/>
            <a:ext cx="4659816" cy="4138558"/>
          </a:xfrm>
          <a:prstGeom prst="rect">
            <a:avLst/>
          </a:prstGeom>
        </p:spPr>
      </p:pic>
    </p:spTree>
    <p:extLst>
      <p:ext uri="{BB962C8B-B14F-4D97-AF65-F5344CB8AC3E}">
        <p14:creationId xmlns:p14="http://schemas.microsoft.com/office/powerpoint/2010/main" val="39944714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800" dirty="0" smtClean="0">
                <a:latin typeface="Tahoma" panose="020B0604030504040204" pitchFamily="34" charset="0"/>
                <a:ea typeface="Tahoma" panose="020B0604030504040204" pitchFamily="34" charset="0"/>
                <a:cs typeface="Tahoma" panose="020B0604030504040204" pitchFamily="34" charset="0"/>
              </a:rPr>
              <a:t>A welcome from the Head teacher…</a:t>
            </a:r>
            <a:endParaRPr lang="en-GB" sz="4800" dirty="0">
              <a:latin typeface="Tahoma" panose="020B0604030504040204" pitchFamily="34" charset="0"/>
              <a:ea typeface="Tahoma" panose="020B0604030504040204" pitchFamily="34" charset="0"/>
              <a:cs typeface="Tahoma" panose="020B0604030504040204" pitchFamily="34" charset="0"/>
            </a:endParaRPr>
          </a:p>
        </p:txBody>
      </p:sp>
      <p:pic>
        <p:nvPicPr>
          <p:cNvPr id="8" name="Content Placeholder 7"/>
          <p:cNvPicPr>
            <a:picLocks noGrp="1" noChangeAspect="1"/>
          </p:cNvPicPr>
          <p:nvPr>
            <p:ph idx="1"/>
          </p:nvPr>
        </p:nvPicPr>
        <p:blipFill>
          <a:blip r:embed="rId3"/>
          <a:srcRect l="4360" r="4360"/>
          <a:stretch>
            <a:fillRect/>
          </a:stretch>
        </p:blipFill>
        <p:spPr>
          <a:xfrm>
            <a:off x="1040350" y="2030525"/>
            <a:ext cx="8241716" cy="4462706"/>
          </a:xfrm>
        </p:spPr>
      </p:pic>
      <p:pic>
        <p:nvPicPr>
          <p:cNvPr id="4" name="Picture 3" descr="School oaklea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54860" y="109857"/>
            <a:ext cx="1734772" cy="1686969"/>
          </a:xfrm>
          <a:prstGeom prst="rect">
            <a:avLst/>
          </a:prstGeom>
          <a:noFill/>
          <a:ln>
            <a:noFill/>
          </a:ln>
        </p:spPr>
      </p:pic>
    </p:spTree>
    <p:extLst>
      <p:ext uri="{BB962C8B-B14F-4D97-AF65-F5344CB8AC3E}">
        <p14:creationId xmlns:p14="http://schemas.microsoft.com/office/powerpoint/2010/main" val="6558390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Office and communications </a:t>
            </a:r>
            <a:r>
              <a:rPr lang="en-US" dirty="0" err="1" smtClean="0"/>
              <a:t>Mrs</a:t>
            </a:r>
            <a:r>
              <a:rPr lang="en-US" dirty="0" smtClean="0"/>
              <a:t> </a:t>
            </a:r>
            <a:r>
              <a:rPr lang="en-US" dirty="0"/>
              <a:t>G</a:t>
            </a:r>
            <a:r>
              <a:rPr lang="en-US" dirty="0" smtClean="0"/>
              <a:t>oodwin</a:t>
            </a:r>
            <a:endParaRPr lang="en-US" dirty="0"/>
          </a:p>
        </p:txBody>
      </p:sp>
      <p:sp>
        <p:nvSpPr>
          <p:cNvPr id="3" name="Content Placeholder 2"/>
          <p:cNvSpPr>
            <a:spLocks noGrp="1"/>
          </p:cNvSpPr>
          <p:nvPr>
            <p:ph idx="1"/>
          </p:nvPr>
        </p:nvSpPr>
        <p:spPr/>
        <p:txBody>
          <a:bodyPr>
            <a:normAutofit/>
          </a:bodyPr>
          <a:lstStyle/>
          <a:p>
            <a:r>
              <a:rPr lang="en-US" sz="2400" dirty="0" smtClean="0"/>
              <a:t>Packs of forms to complete</a:t>
            </a:r>
          </a:p>
          <a:p>
            <a:r>
              <a:rPr lang="en-US" sz="2400" dirty="0" smtClean="0"/>
              <a:t>Free school meals and universal infant school meals </a:t>
            </a:r>
          </a:p>
          <a:p>
            <a:r>
              <a:rPr lang="en-US" sz="2400" dirty="0" smtClean="0"/>
              <a:t>Parent Money </a:t>
            </a:r>
          </a:p>
          <a:p>
            <a:r>
              <a:rPr lang="en-US" sz="2400" dirty="0" smtClean="0"/>
              <a:t>Calling the office </a:t>
            </a:r>
          </a:p>
          <a:p>
            <a:r>
              <a:rPr lang="en-US" sz="2400" dirty="0" smtClean="0"/>
              <a:t>Medicines – must complete a form </a:t>
            </a:r>
          </a:p>
          <a:p>
            <a:r>
              <a:rPr lang="en-US" sz="2400" dirty="0" smtClean="0"/>
              <a:t>E-newsletters and text alerts (along with twitter) are main forms of communication. </a:t>
            </a:r>
          </a:p>
          <a:p>
            <a:r>
              <a:rPr lang="en-US" sz="2400" dirty="0" smtClean="0"/>
              <a:t>Policies are on website</a:t>
            </a:r>
          </a:p>
        </p:txBody>
      </p:sp>
    </p:spTree>
    <p:extLst>
      <p:ext uri="{BB962C8B-B14F-4D97-AF65-F5344CB8AC3E}">
        <p14:creationId xmlns:p14="http://schemas.microsoft.com/office/powerpoint/2010/main" val="2415849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0623" y="5086577"/>
            <a:ext cx="10936083" cy="1771423"/>
          </a:xfrm>
        </p:spPr>
        <p:txBody>
          <a:bodyPr>
            <a:normAutofit/>
          </a:bodyPr>
          <a:lstStyle/>
          <a:p>
            <a:r>
              <a:rPr lang="en-US" sz="2800" dirty="0" smtClean="0">
                <a:solidFill>
                  <a:schemeClr val="tx1"/>
                </a:solidFill>
              </a:rPr>
              <a:t>School </a:t>
            </a:r>
            <a:r>
              <a:rPr lang="en-US" sz="2800" dirty="0" err="1" smtClean="0">
                <a:solidFill>
                  <a:schemeClr val="tx1"/>
                </a:solidFill>
              </a:rPr>
              <a:t>facebook</a:t>
            </a:r>
            <a:r>
              <a:rPr lang="en-US" sz="2800" dirty="0" smtClean="0">
                <a:solidFill>
                  <a:schemeClr val="tx1"/>
                </a:solidFill>
              </a:rPr>
              <a:t> @</a:t>
            </a:r>
            <a:r>
              <a:rPr lang="en-US" sz="2800" dirty="0" err="1" smtClean="0">
                <a:solidFill>
                  <a:schemeClr val="tx1"/>
                </a:solidFill>
              </a:rPr>
              <a:t>oakthorpeschool</a:t>
            </a:r>
            <a:r>
              <a:rPr lang="en-US" sz="2800" dirty="0" smtClean="0">
                <a:solidFill>
                  <a:schemeClr val="tx1"/>
                </a:solidFill>
              </a:rPr>
              <a:t/>
            </a:r>
            <a:br>
              <a:rPr lang="en-US" sz="2800" dirty="0" smtClean="0">
                <a:solidFill>
                  <a:schemeClr val="tx1"/>
                </a:solidFill>
              </a:rPr>
            </a:br>
            <a:r>
              <a:rPr lang="en-US" sz="2800" dirty="0" smtClean="0">
                <a:solidFill>
                  <a:schemeClr val="tx1"/>
                </a:solidFill>
              </a:rPr>
              <a:t>School twitter    @</a:t>
            </a:r>
            <a:r>
              <a:rPr lang="en-US" sz="2800" dirty="0" err="1" smtClean="0">
                <a:solidFill>
                  <a:schemeClr val="tx1"/>
                </a:solidFill>
              </a:rPr>
              <a:t>oakthorpesch</a:t>
            </a:r>
            <a:r>
              <a:rPr lang="en-US" sz="2800" dirty="0" smtClean="0">
                <a:solidFill>
                  <a:schemeClr val="tx1"/>
                </a:solidFill>
              </a:rPr>
              <a:t/>
            </a:r>
            <a:br>
              <a:rPr lang="en-US" sz="2800" dirty="0" smtClean="0">
                <a:solidFill>
                  <a:schemeClr val="tx1"/>
                </a:solidFill>
              </a:rPr>
            </a:br>
            <a:r>
              <a:rPr lang="en-US" sz="2800" dirty="0" smtClean="0">
                <a:solidFill>
                  <a:schemeClr val="tx1"/>
                </a:solidFill>
              </a:rPr>
              <a:t>School Website   </a:t>
            </a:r>
            <a:r>
              <a:rPr lang="en-US" sz="2800" dirty="0" err="1" smtClean="0">
                <a:solidFill>
                  <a:schemeClr val="tx1"/>
                </a:solidFill>
              </a:rPr>
              <a:t>www.oakthorpeprimary.co.uk</a:t>
            </a:r>
            <a:endParaRPr lang="en-US" sz="2800" dirty="0">
              <a:solidFill>
                <a:schemeClr val="tx1"/>
              </a:solidFill>
            </a:endParaRPr>
          </a:p>
        </p:txBody>
      </p:sp>
      <p:pic>
        <p:nvPicPr>
          <p:cNvPr id="6" name="Picture 5"/>
          <p:cNvPicPr>
            <a:picLocks noChangeAspect="1"/>
          </p:cNvPicPr>
          <p:nvPr/>
        </p:nvPicPr>
        <p:blipFill>
          <a:blip r:embed="rId3"/>
          <a:stretch>
            <a:fillRect/>
          </a:stretch>
        </p:blipFill>
        <p:spPr>
          <a:xfrm>
            <a:off x="1037231" y="596085"/>
            <a:ext cx="9389660" cy="3889292"/>
          </a:xfrm>
          <a:prstGeom prst="rect">
            <a:avLst/>
          </a:prstGeom>
        </p:spPr>
      </p:pic>
    </p:spTree>
    <p:extLst>
      <p:ext uri="{BB962C8B-B14F-4D97-AF65-F5344CB8AC3E}">
        <p14:creationId xmlns:p14="http://schemas.microsoft.com/office/powerpoint/2010/main" val="18298816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Expectations and routines </a:t>
            </a:r>
            <a:endParaRPr lang="en-US" dirty="0"/>
          </a:p>
        </p:txBody>
      </p:sp>
      <p:sp>
        <p:nvSpPr>
          <p:cNvPr id="3" name="Content Placeholder 2"/>
          <p:cNvSpPr>
            <a:spLocks noGrp="1"/>
          </p:cNvSpPr>
          <p:nvPr>
            <p:ph idx="1"/>
          </p:nvPr>
        </p:nvSpPr>
        <p:spPr>
          <a:xfrm>
            <a:off x="293006" y="1520752"/>
            <a:ext cx="8596668" cy="5063596"/>
          </a:xfrm>
        </p:spPr>
        <p:txBody>
          <a:bodyPr>
            <a:normAutofit/>
          </a:bodyPr>
          <a:lstStyle/>
          <a:p>
            <a:r>
              <a:rPr lang="en-US" sz="2000" dirty="0" smtClean="0"/>
              <a:t>  </a:t>
            </a:r>
            <a:r>
              <a:rPr lang="en-US" sz="2400" dirty="0" smtClean="0"/>
              <a:t>Children need to at school on time after a good nights 		 sleep! </a:t>
            </a:r>
          </a:p>
          <a:p>
            <a:pPr marL="0" indent="0">
              <a:buNone/>
            </a:pPr>
            <a:r>
              <a:rPr lang="en-US" sz="2400" dirty="0"/>
              <a:t>	</a:t>
            </a:r>
            <a:r>
              <a:rPr lang="en-US" sz="2400" b="1" dirty="0" smtClean="0"/>
              <a:t>Arrival – 8.35am </a:t>
            </a:r>
            <a:r>
              <a:rPr lang="en-US" sz="2400" dirty="0" smtClean="0"/>
              <a:t>whistle just before 8.45am (at side of 	school)</a:t>
            </a:r>
          </a:p>
          <a:p>
            <a:pPr marL="0" indent="0">
              <a:buNone/>
            </a:pPr>
            <a:r>
              <a:rPr lang="en-US" sz="2400" dirty="0" smtClean="0"/>
              <a:t>	</a:t>
            </a:r>
            <a:r>
              <a:rPr lang="en-US" sz="2400" b="1" dirty="0" smtClean="0"/>
              <a:t>Departure – 3.00pm </a:t>
            </a:r>
            <a:r>
              <a:rPr lang="en-US" sz="2400" dirty="0" smtClean="0"/>
              <a:t>(EYFS outdoor area gates)</a:t>
            </a:r>
          </a:p>
          <a:p>
            <a:r>
              <a:rPr lang="en-US" sz="2400" dirty="0" smtClean="0"/>
              <a:t>  Attendance is really important – aim is to stay above 	 	 96%. </a:t>
            </a:r>
          </a:p>
          <a:p>
            <a:r>
              <a:rPr lang="en-US" sz="2400" dirty="0"/>
              <a:t> </a:t>
            </a:r>
            <a:r>
              <a:rPr lang="en-US" sz="2400" dirty="0" smtClean="0"/>
              <a:t> </a:t>
            </a:r>
            <a:r>
              <a:rPr lang="en-US" sz="2400" b="1" dirty="0" smtClean="0"/>
              <a:t>Uniform</a:t>
            </a:r>
            <a:r>
              <a:rPr lang="en-US" sz="2400" dirty="0" smtClean="0"/>
              <a:t> – black shoes, grey or black trousers or skirts, 		 black shorts /</a:t>
            </a:r>
            <a:r>
              <a:rPr lang="en-US" sz="2400" dirty="0"/>
              <a:t> </a:t>
            </a:r>
            <a:r>
              <a:rPr lang="en-US" sz="2400" dirty="0" smtClean="0"/>
              <a:t>white or black tops, joggers for PE and 		 white PE top or with logo, </a:t>
            </a:r>
            <a:r>
              <a:rPr lang="en-US" sz="2400" dirty="0" err="1" smtClean="0"/>
              <a:t>plimsoles</a:t>
            </a:r>
            <a:r>
              <a:rPr lang="en-US" sz="2400" dirty="0" smtClean="0"/>
              <a:t>(from Babes to Tots in Ashby). Wellies and overalls for outdoor learning. </a:t>
            </a:r>
          </a:p>
          <a:p>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618392">
            <a:off x="8734220" y="524187"/>
            <a:ext cx="3119628" cy="2339721"/>
          </a:xfrm>
          <a:prstGeom prst="rect">
            <a:avLst/>
          </a:prstGeom>
        </p:spPr>
      </p:pic>
      <p:sp>
        <p:nvSpPr>
          <p:cNvPr id="5" name="TextBox 4"/>
          <p:cNvSpPr txBox="1"/>
          <p:nvPr/>
        </p:nvSpPr>
        <p:spPr>
          <a:xfrm>
            <a:off x="9336307" y="136565"/>
            <a:ext cx="2647666" cy="646331"/>
          </a:xfrm>
          <a:prstGeom prst="rect">
            <a:avLst/>
          </a:prstGeom>
          <a:solidFill>
            <a:schemeClr val="bg1"/>
          </a:solidFill>
        </p:spPr>
        <p:txBody>
          <a:bodyPr wrap="square" rtlCol="0">
            <a:spAutoFit/>
          </a:bodyPr>
          <a:lstStyle/>
          <a:p>
            <a:r>
              <a:rPr lang="en-GB" dirty="0" smtClean="0"/>
              <a:t>Forest schools is a lot of fun.</a:t>
            </a:r>
            <a:endParaRPr lang="en-GB" dirty="0"/>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9070760" y="3689544"/>
            <a:ext cx="3504112" cy="2628084"/>
          </a:xfrm>
          <a:prstGeom prst="rect">
            <a:avLst/>
          </a:prstGeom>
        </p:spPr>
      </p:pic>
      <p:sp>
        <p:nvSpPr>
          <p:cNvPr id="7" name="TextBox 6"/>
          <p:cNvSpPr txBox="1"/>
          <p:nvPr/>
        </p:nvSpPr>
        <p:spPr>
          <a:xfrm>
            <a:off x="8288721" y="3509429"/>
            <a:ext cx="2095171" cy="923330"/>
          </a:xfrm>
          <a:prstGeom prst="rect">
            <a:avLst/>
          </a:prstGeom>
          <a:solidFill>
            <a:schemeClr val="bg1"/>
          </a:solidFill>
        </p:spPr>
        <p:txBody>
          <a:bodyPr wrap="square" rtlCol="0">
            <a:spAutoFit/>
          </a:bodyPr>
          <a:lstStyle/>
          <a:p>
            <a:r>
              <a:rPr lang="en-GB" dirty="0" smtClean="0"/>
              <a:t>Exploring mixtures and messes in the mud kitchen.</a:t>
            </a:r>
            <a:endParaRPr lang="en-GB" dirty="0"/>
          </a:p>
        </p:txBody>
      </p:sp>
    </p:spTree>
    <p:extLst>
      <p:ext uri="{BB962C8B-B14F-4D97-AF65-F5344CB8AC3E}">
        <p14:creationId xmlns:p14="http://schemas.microsoft.com/office/powerpoint/2010/main" val="721818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900" dirty="0" smtClean="0">
                <a:solidFill>
                  <a:srgbClr val="92D050"/>
                </a:solidFill>
                <a:latin typeface="Tahoma" panose="020B0604030504040204" pitchFamily="34" charset="0"/>
                <a:ea typeface="Tahoma" panose="020B0604030504040204" pitchFamily="34" charset="0"/>
                <a:cs typeface="Tahoma" panose="020B0604030504040204" pitchFamily="34" charset="0"/>
              </a:rPr>
              <a:t>Starting School…</a:t>
            </a:r>
            <a:endParaRPr lang="en-GB" sz="4900" dirty="0">
              <a:solidFill>
                <a:srgbClr val="92D050"/>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1004880" y="1562375"/>
            <a:ext cx="10991502" cy="4114800"/>
          </a:xfrm>
        </p:spPr>
        <p:txBody>
          <a:bodyPr>
            <a:normAutofit fontScale="77500" lnSpcReduction="20000"/>
          </a:bodyPr>
          <a:lstStyle/>
          <a:p>
            <a:r>
              <a:rPr lang="en-GB" sz="3600" dirty="0" smtClean="0">
                <a:latin typeface="Tahoma" panose="020B0604030504040204" pitchFamily="34" charset="0"/>
                <a:ea typeface="Tahoma" panose="020B0604030504040204" pitchFamily="34" charset="0"/>
                <a:cs typeface="Tahoma" panose="020B0604030504040204" pitchFamily="34" charset="0"/>
              </a:rPr>
              <a:t>Your class teacher is: Miss Cree</a:t>
            </a:r>
          </a:p>
          <a:p>
            <a:r>
              <a:rPr lang="en-GB" sz="3600" dirty="0" smtClean="0">
                <a:latin typeface="Tahoma" panose="020B0604030504040204" pitchFamily="34" charset="0"/>
                <a:ea typeface="Tahoma" panose="020B0604030504040204" pitchFamily="34" charset="0"/>
                <a:cs typeface="Tahoma" panose="020B0604030504040204" pitchFamily="34" charset="0"/>
              </a:rPr>
              <a:t>There will also be a full time teaching assistant in Reception.</a:t>
            </a:r>
          </a:p>
          <a:p>
            <a:r>
              <a:rPr lang="en-GB" sz="3600" dirty="0" smtClean="0">
                <a:latin typeface="Tahoma" panose="020B0604030504040204" pitchFamily="34" charset="0"/>
                <a:ea typeface="Tahoma" panose="020B0604030504040204" pitchFamily="34" charset="0"/>
                <a:cs typeface="Tahoma" panose="020B0604030504040204" pitchFamily="34" charset="0"/>
              </a:rPr>
              <a:t>We want to make the transition into starting school as smooth as possible for children and Parents/ Carers. </a:t>
            </a:r>
          </a:p>
          <a:p>
            <a:r>
              <a:rPr lang="en-GB" sz="3600" dirty="0" smtClean="0">
                <a:latin typeface="Tahoma" panose="020B0604030504040204" pitchFamily="34" charset="0"/>
                <a:ea typeface="Tahoma" panose="020B0604030504040204" pitchFamily="34" charset="0"/>
                <a:cs typeface="Tahoma" panose="020B0604030504040204" pitchFamily="34" charset="0"/>
              </a:rPr>
              <a:t>If you ever have any queries or concerns, Miss Cree is outside of school at the beginning and at the end of the day.</a:t>
            </a:r>
          </a:p>
          <a:p>
            <a:r>
              <a:rPr lang="en-GB" sz="3600" dirty="0" smtClean="0">
                <a:latin typeface="Tahoma" panose="020B0604030504040204" pitchFamily="34" charset="0"/>
                <a:ea typeface="Tahoma" panose="020B0604030504040204" pitchFamily="34" charset="0"/>
                <a:cs typeface="Tahoma" panose="020B0604030504040204" pitchFamily="34" charset="0"/>
              </a:rPr>
              <a:t>If there is anything you feel we can do to help you with getting your child ‘school ready’ please don’t hesitate to ask.  </a:t>
            </a:r>
          </a:p>
          <a:p>
            <a:r>
              <a:rPr lang="en-GB" sz="3600" dirty="0" smtClean="0">
                <a:latin typeface="Tahoma" panose="020B0604030504040204" pitchFamily="34" charset="0"/>
                <a:ea typeface="Tahoma" panose="020B0604030504040204" pitchFamily="34" charset="0"/>
                <a:cs typeface="Tahoma" panose="020B0604030504040204" pitchFamily="34" charset="0"/>
              </a:rPr>
              <a:t>Don’t forget to sign up to a home visit where we will chat further. </a:t>
            </a:r>
            <a:endParaRPr lang="en-GB" sz="3600" dirty="0">
              <a:latin typeface="Tahoma" panose="020B0604030504040204" pitchFamily="34" charset="0"/>
              <a:ea typeface="Tahoma" panose="020B0604030504040204" pitchFamily="34" charset="0"/>
              <a:cs typeface="Tahoma" panose="020B0604030504040204" pitchFamily="34" charset="0"/>
            </a:endParaRPr>
          </a:p>
        </p:txBody>
      </p:sp>
      <p:sp>
        <p:nvSpPr>
          <p:cNvPr id="5" name="Oval 4"/>
          <p:cNvSpPr/>
          <p:nvPr/>
        </p:nvSpPr>
        <p:spPr bwMode="auto">
          <a:xfrm>
            <a:off x="9840417" y="332656"/>
            <a:ext cx="310059" cy="360040"/>
          </a:xfrm>
          <a:prstGeom prst="ellipse">
            <a:avLst/>
          </a:prstGeom>
          <a:solidFill>
            <a:schemeClr val="accent2"/>
          </a:solidFill>
          <a:ln>
            <a:noFill/>
          </a:ln>
          <a:effectLst/>
          <a:ex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GB" sz="3600" dirty="0">
              <a:solidFill>
                <a:schemeClr val="tx2"/>
              </a:solidFill>
              <a:latin typeface="Tempus Sans ITC" charset="0"/>
              <a:ea typeface="ＭＳ Ｐゴシック"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5828" y="4722125"/>
            <a:ext cx="1953871" cy="2135875"/>
          </a:xfrm>
          <a:prstGeom prst="rect">
            <a:avLst/>
          </a:prstGeom>
        </p:spPr>
      </p:pic>
      <p:pic>
        <p:nvPicPr>
          <p:cNvPr id="7" name="Picture 6" descr="School oaklea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54860" y="109857"/>
            <a:ext cx="1734772" cy="1686969"/>
          </a:xfrm>
          <a:prstGeom prst="rect">
            <a:avLst/>
          </a:prstGeom>
          <a:noFill/>
          <a:ln>
            <a:noFill/>
          </a:ln>
        </p:spPr>
      </p:pic>
    </p:spTree>
    <p:extLst>
      <p:ext uri="{BB962C8B-B14F-4D97-AF65-F5344CB8AC3E}">
        <p14:creationId xmlns:p14="http://schemas.microsoft.com/office/powerpoint/2010/main" val="752469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4130" y="1567053"/>
            <a:ext cx="7391400" cy="1325563"/>
          </a:xfrm>
        </p:spPr>
        <p:txBody>
          <a:bodyPr>
            <a:normAutofit fontScale="90000"/>
          </a:bodyPr>
          <a:lstStyle/>
          <a:p>
            <a:pPr algn="ctr"/>
            <a:r>
              <a:rPr lang="en-GB" sz="4800" dirty="0" smtClean="0">
                <a:latin typeface="Tahoma" panose="020B0604030504040204" pitchFamily="34" charset="0"/>
                <a:ea typeface="Tahoma" panose="020B0604030504040204" pitchFamily="34" charset="0"/>
                <a:cs typeface="Tahoma" panose="020B0604030504040204" pitchFamily="34" charset="0"/>
              </a:rPr>
              <a:t>Transition </a:t>
            </a:r>
            <a:r>
              <a:rPr lang="en-GB" sz="4800" dirty="0" smtClean="0">
                <a:latin typeface="Tahoma" panose="020B0604030504040204" pitchFamily="34" charset="0"/>
                <a:ea typeface="Tahoma" panose="020B0604030504040204" pitchFamily="34" charset="0"/>
                <a:cs typeface="Tahoma" panose="020B0604030504040204" pitchFamily="34" charset="0"/>
              </a:rPr>
              <a:t>Dates-</a:t>
            </a:r>
            <a:br>
              <a:rPr lang="en-GB" sz="4800" dirty="0" smtClean="0">
                <a:latin typeface="Tahoma" panose="020B0604030504040204" pitchFamily="34" charset="0"/>
                <a:ea typeface="Tahoma" panose="020B0604030504040204" pitchFamily="34" charset="0"/>
                <a:cs typeface="Tahoma" panose="020B0604030504040204" pitchFamily="34" charset="0"/>
              </a:rPr>
            </a:br>
            <a:r>
              <a:rPr lang="en-GB" sz="4800" dirty="0" smtClean="0">
                <a:latin typeface="Tahoma" panose="020B0604030504040204" pitchFamily="34" charset="0"/>
                <a:ea typeface="Tahoma" panose="020B0604030504040204" pitchFamily="34" charset="0"/>
                <a:cs typeface="Tahoma" panose="020B0604030504040204" pitchFamily="34" charset="0"/>
              </a:rPr>
              <a:t>to follow</a:t>
            </a:r>
            <a:endParaRPr lang="en-GB" sz="6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9494058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8778" y="512676"/>
            <a:ext cx="8596668" cy="1320800"/>
          </a:xfrm>
        </p:spPr>
        <p:txBody>
          <a:bodyPr/>
          <a:lstStyle/>
          <a:p>
            <a:pPr algn="ctr"/>
            <a:r>
              <a:rPr lang="en-GB" sz="6000" dirty="0" smtClean="0">
                <a:solidFill>
                  <a:srgbClr val="00B050"/>
                </a:solidFill>
                <a:latin typeface="Tahoma" panose="020B0604030504040204" pitchFamily="34" charset="0"/>
                <a:ea typeface="Tahoma" panose="020B0604030504040204" pitchFamily="34" charset="0"/>
                <a:cs typeface="Tahoma" panose="020B0604030504040204" pitchFamily="34" charset="0"/>
              </a:rPr>
              <a:t>The First </a:t>
            </a:r>
            <a:r>
              <a:rPr lang="en-GB" sz="6000" dirty="0">
                <a:solidFill>
                  <a:srgbClr val="00B050"/>
                </a:solidFill>
                <a:latin typeface="Tahoma" panose="020B0604030504040204" pitchFamily="34" charset="0"/>
                <a:ea typeface="Tahoma" panose="020B0604030504040204" pitchFamily="34" charset="0"/>
                <a:cs typeface="Tahoma" panose="020B0604030504040204" pitchFamily="34" charset="0"/>
              </a:rPr>
              <a:t>D</a:t>
            </a:r>
            <a:r>
              <a:rPr lang="en-GB" sz="6000" dirty="0" smtClean="0">
                <a:solidFill>
                  <a:srgbClr val="00B050"/>
                </a:solidFill>
                <a:latin typeface="Tahoma" panose="020B0604030504040204" pitchFamily="34" charset="0"/>
                <a:ea typeface="Tahoma" panose="020B0604030504040204" pitchFamily="34" charset="0"/>
                <a:cs typeface="Tahoma" panose="020B0604030504040204" pitchFamily="34" charset="0"/>
              </a:rPr>
              <a:t>ay of School</a:t>
            </a:r>
            <a:endParaRPr lang="en-GB" sz="6000" dirty="0">
              <a:solidFill>
                <a:srgbClr val="00B050"/>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http://thumbs.gograph.com/gg606968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0895" y="122396"/>
            <a:ext cx="1556277" cy="1556279"/>
          </a:xfrm>
          <a:prstGeom prst="rect">
            <a:avLst/>
          </a:prstGeom>
          <a:noFill/>
          <a:ln w="38100">
            <a:solidFill>
              <a:schemeClr val="tx2">
                <a:lumMod val="75000"/>
                <a:lumOff val="25000"/>
              </a:schemeClr>
            </a:solidFill>
          </a:ln>
          <a:extLst>
            <a:ext uri="{909E8E84-426E-40dd-AFC4-6F175D3DCCD1}">
              <a14:hiddenFill xmlns:a14="http://schemas.microsoft.com/office/drawing/2010/main" xmlns="">
                <a:solidFill>
                  <a:srgbClr val="FFFFFF"/>
                </a:solidFill>
              </a14:hiddenFill>
            </a:ext>
          </a:extLst>
        </p:spPr>
      </p:pic>
      <p:sp>
        <p:nvSpPr>
          <p:cNvPr id="8" name="Content Placeholder 2"/>
          <p:cNvSpPr txBox="1">
            <a:spLocks/>
          </p:cNvSpPr>
          <p:nvPr/>
        </p:nvSpPr>
        <p:spPr>
          <a:xfrm>
            <a:off x="677333" y="1792099"/>
            <a:ext cx="10445591" cy="388077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just"/>
            <a:r>
              <a:rPr lang="en-GB" sz="2800" dirty="0" smtClean="0">
                <a:latin typeface="Tahoma" panose="020B0604030504040204" pitchFamily="34" charset="0"/>
                <a:ea typeface="Tahoma" panose="020B0604030504040204" pitchFamily="34" charset="0"/>
                <a:cs typeface="Tahoma" panose="020B0604030504040204" pitchFamily="34" charset="0"/>
              </a:rPr>
              <a:t>Arrival at school is 8.35am. Whistle goes at 8.45am. </a:t>
            </a:r>
          </a:p>
          <a:p>
            <a:pPr algn="just"/>
            <a:r>
              <a:rPr lang="en-GB" sz="2800" dirty="0" smtClean="0">
                <a:latin typeface="Tahoma" panose="020B0604030504040204" pitchFamily="34" charset="0"/>
                <a:ea typeface="Tahoma" panose="020B0604030504040204" pitchFamily="34" charset="0"/>
                <a:cs typeface="Tahoma" panose="020B0604030504040204" pitchFamily="34" charset="0"/>
              </a:rPr>
              <a:t>The school day ends at 3pm. Collect your child at the Early Years Outdoor area gates. </a:t>
            </a:r>
          </a:p>
          <a:p>
            <a:pPr algn="just"/>
            <a:r>
              <a:rPr lang="en-GB" sz="2800" dirty="0" smtClean="0">
                <a:latin typeface="Tahoma" panose="020B0604030504040204" pitchFamily="34" charset="0"/>
                <a:ea typeface="Tahoma" panose="020B0604030504040204" pitchFamily="34" charset="0"/>
                <a:cs typeface="Tahoma" panose="020B0604030504040204" pitchFamily="34" charset="0"/>
              </a:rPr>
              <a:t>Children need to come to school prepared for each day- this includes full uniform, with PE kit which will stay in school for half a term and a book bag on a daily basis. </a:t>
            </a:r>
          </a:p>
          <a:p>
            <a:pPr algn="just"/>
            <a:r>
              <a:rPr lang="en-GB" sz="2800" dirty="0" smtClean="0">
                <a:latin typeface="Tahoma" panose="020B0604030504040204" pitchFamily="34" charset="0"/>
                <a:ea typeface="Tahoma" panose="020B0604030504040204" pitchFamily="34" charset="0"/>
                <a:cs typeface="Tahoma" panose="020B0604030504040204" pitchFamily="34" charset="0"/>
              </a:rPr>
              <a:t>Please ensure ALL of your child’s belongings are named!</a:t>
            </a:r>
          </a:p>
          <a:p>
            <a:pPr algn="just"/>
            <a:r>
              <a:rPr lang="en-GB" sz="2800" dirty="0" smtClean="0">
                <a:latin typeface="Tahoma" panose="020B0604030504040204" pitchFamily="34" charset="0"/>
                <a:ea typeface="Tahoma" panose="020B0604030504040204" pitchFamily="34" charset="0"/>
                <a:cs typeface="Tahoma" panose="020B0604030504040204" pitchFamily="34" charset="0"/>
              </a:rPr>
              <a:t>It really does help if children can develop independence from day one.</a:t>
            </a:r>
          </a:p>
          <a:p>
            <a:pPr algn="just"/>
            <a:endParaRPr lang="en-GB" sz="2800" dirty="0"/>
          </a:p>
        </p:txBody>
      </p:sp>
      <p:pic>
        <p:nvPicPr>
          <p:cNvPr id="5" name="Picture 4" descr="School oaklea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9688" y="231448"/>
            <a:ext cx="1459189" cy="1457300"/>
          </a:xfrm>
          <a:prstGeom prst="rect">
            <a:avLst/>
          </a:prstGeom>
          <a:noFill/>
          <a:ln>
            <a:noFill/>
          </a:ln>
        </p:spPr>
      </p:pic>
    </p:spTree>
    <p:extLst>
      <p:ext uri="{BB962C8B-B14F-4D97-AF65-F5344CB8AC3E}">
        <p14:creationId xmlns:p14="http://schemas.microsoft.com/office/powerpoint/2010/main" val="2478438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8778" y="433936"/>
            <a:ext cx="8596668" cy="1320800"/>
          </a:xfrm>
        </p:spPr>
        <p:txBody>
          <a:bodyPr>
            <a:normAutofit/>
          </a:bodyPr>
          <a:lstStyle/>
          <a:p>
            <a:pPr algn="ctr"/>
            <a:r>
              <a:rPr lang="en-GB" sz="6600" dirty="0">
                <a:solidFill>
                  <a:srgbClr val="00B050"/>
                </a:solidFill>
                <a:latin typeface="Tahoma" panose="020B0604030504040204" pitchFamily="34" charset="0"/>
                <a:ea typeface="Tahoma" panose="020B0604030504040204" pitchFamily="34" charset="0"/>
                <a:cs typeface="Tahoma" panose="020B0604030504040204" pitchFamily="34" charset="0"/>
              </a:rPr>
              <a:t>Food and Drink</a:t>
            </a:r>
          </a:p>
        </p:txBody>
      </p:sp>
      <p:sp>
        <p:nvSpPr>
          <p:cNvPr id="3" name="Content Placeholder 2"/>
          <p:cNvSpPr>
            <a:spLocks noGrp="1"/>
          </p:cNvSpPr>
          <p:nvPr>
            <p:ph idx="1"/>
          </p:nvPr>
        </p:nvSpPr>
        <p:spPr>
          <a:xfrm>
            <a:off x="595447" y="1856016"/>
            <a:ext cx="8596668" cy="3880773"/>
          </a:xfrm>
        </p:spPr>
        <p:txBody>
          <a:bodyPr>
            <a:normAutofit lnSpcReduction="10000"/>
          </a:bodyPr>
          <a:lstStyle/>
          <a:p>
            <a:r>
              <a:rPr lang="en-GB" sz="4400" dirty="0">
                <a:latin typeface="Tahoma" panose="020B0604030504040204" pitchFamily="34" charset="0"/>
                <a:ea typeface="Tahoma" panose="020B0604030504040204" pitchFamily="34" charset="0"/>
                <a:cs typeface="Tahoma" panose="020B0604030504040204" pitchFamily="34" charset="0"/>
              </a:rPr>
              <a:t>Fruit (</a:t>
            </a:r>
            <a:r>
              <a:rPr lang="en-GB" sz="2400" dirty="0">
                <a:latin typeface="Tahoma" panose="020B0604030504040204" pitchFamily="34" charset="0"/>
                <a:ea typeface="Tahoma" panose="020B0604030504040204" pitchFamily="34" charset="0"/>
                <a:cs typeface="Tahoma" panose="020B0604030504040204" pitchFamily="34" charset="0"/>
              </a:rPr>
              <a:t>free for all KS1 pupils daily</a:t>
            </a:r>
            <a:r>
              <a:rPr lang="en-GB" sz="4400" dirty="0">
                <a:latin typeface="Tahoma" panose="020B0604030504040204" pitchFamily="34" charset="0"/>
                <a:ea typeface="Tahoma" panose="020B0604030504040204" pitchFamily="34" charset="0"/>
                <a:cs typeface="Tahoma" panose="020B0604030504040204" pitchFamily="34" charset="0"/>
              </a:rPr>
              <a:t>) and milk. (</a:t>
            </a:r>
            <a:r>
              <a:rPr lang="en-GB" sz="2400" dirty="0">
                <a:latin typeface="Tahoma" panose="020B0604030504040204" pitchFamily="34" charset="0"/>
                <a:ea typeface="Tahoma" panose="020B0604030504040204" pitchFamily="34" charset="0"/>
                <a:cs typeface="Tahoma" panose="020B0604030504040204" pitchFamily="34" charset="0"/>
              </a:rPr>
              <a:t>Free </a:t>
            </a:r>
            <a:r>
              <a:rPr lang="en-GB" sz="2400" dirty="0" err="1">
                <a:latin typeface="Tahoma" panose="020B0604030504040204" pitchFamily="34" charset="0"/>
                <a:ea typeface="Tahoma" panose="020B0604030504040204" pitchFamily="34" charset="0"/>
                <a:cs typeface="Tahoma" panose="020B0604030504040204" pitchFamily="34" charset="0"/>
              </a:rPr>
              <a:t>CoolMilk</a:t>
            </a:r>
            <a:r>
              <a:rPr lang="en-GB" sz="2400" dirty="0">
                <a:latin typeface="Tahoma" panose="020B0604030504040204" pitchFamily="34" charset="0"/>
                <a:ea typeface="Tahoma" panose="020B0604030504040204" pitchFamily="34" charset="0"/>
                <a:cs typeface="Tahoma" panose="020B0604030504040204" pitchFamily="34" charset="0"/>
              </a:rPr>
              <a:t> until 5 years old, which can be paid for thereafter.)</a:t>
            </a:r>
          </a:p>
          <a:p>
            <a:r>
              <a:rPr lang="en-GB" sz="4400" dirty="0">
                <a:latin typeface="Tahoma" panose="020B0604030504040204" pitchFamily="34" charset="0"/>
                <a:ea typeface="Tahoma" panose="020B0604030504040204" pitchFamily="34" charset="0"/>
                <a:cs typeface="Tahoma" panose="020B0604030504040204" pitchFamily="34" charset="0"/>
              </a:rPr>
              <a:t>Lunchtime arrangements (</a:t>
            </a:r>
            <a:r>
              <a:rPr lang="en-GB" sz="2400" dirty="0">
                <a:latin typeface="Tahoma" panose="020B0604030504040204" pitchFamily="34" charset="0"/>
                <a:ea typeface="Tahoma" panose="020B0604030504040204" pitchFamily="34" charset="0"/>
                <a:cs typeface="Tahoma" panose="020B0604030504040204" pitchFamily="34" charset="0"/>
              </a:rPr>
              <a:t>Universal free school meals </a:t>
            </a:r>
            <a:r>
              <a:rPr lang="en-GB" sz="2400" dirty="0" err="1">
                <a:latin typeface="Tahoma" panose="020B0604030504040204" pitchFamily="34" charset="0"/>
                <a:ea typeface="Tahoma" panose="020B0604030504040204" pitchFamily="34" charset="0"/>
                <a:cs typeface="Tahoma" panose="020B0604030504040204" pitchFamily="34" charset="0"/>
              </a:rPr>
              <a:t>upto</a:t>
            </a:r>
            <a:r>
              <a:rPr lang="en-GB" sz="2400" dirty="0">
                <a:latin typeface="Tahoma" panose="020B0604030504040204" pitchFamily="34" charset="0"/>
                <a:ea typeface="Tahoma" panose="020B0604030504040204" pitchFamily="34" charset="0"/>
                <a:cs typeface="Tahoma" panose="020B0604030504040204" pitchFamily="34" charset="0"/>
              </a:rPr>
              <a:t> KS1</a:t>
            </a:r>
            <a:r>
              <a:rPr lang="en-GB" sz="4400" dirty="0">
                <a:latin typeface="Tahoma" panose="020B0604030504040204" pitchFamily="34" charset="0"/>
                <a:ea typeface="Tahoma" panose="020B0604030504040204" pitchFamily="34" charset="0"/>
                <a:cs typeface="Tahoma" panose="020B0604030504040204" pitchFamily="34" charset="0"/>
              </a:rPr>
              <a:t>)</a:t>
            </a:r>
          </a:p>
          <a:p>
            <a:r>
              <a:rPr lang="en-GB" sz="4400" dirty="0">
                <a:latin typeface="Tahoma" panose="020B0604030504040204" pitchFamily="34" charset="0"/>
                <a:ea typeface="Tahoma" panose="020B0604030504040204" pitchFamily="34" charset="0"/>
                <a:cs typeface="Tahoma" panose="020B0604030504040204" pitchFamily="34" charset="0"/>
              </a:rPr>
              <a:t>Water bottles in the classroom.</a:t>
            </a:r>
          </a:p>
        </p:txBody>
      </p:sp>
      <p:pic>
        <p:nvPicPr>
          <p:cNvPr id="1026" name="Picture 2" descr="C:\Users\Teacher\AppData\Local\Microsoft\Windows\Temporary Internet Files\Content.IE5\7S0FVHDJ\MC900232101[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40417" y="4857184"/>
            <a:ext cx="1534562" cy="2000816"/>
          </a:xfrm>
          <a:prstGeom prst="rect">
            <a:avLst/>
          </a:prstGeom>
          <a:noFill/>
          <a:extLst>
            <a:ext uri="{909E8E84-426E-40dd-AFC4-6F175D3DCCD1}">
              <a14:hiddenFill xmlns:a14="http://schemas.microsoft.com/office/drawing/2010/main" xmlns="">
                <a:solidFill>
                  <a:srgbClr val="FFFFFF"/>
                </a:solidFill>
              </a14:hiddenFill>
            </a:ext>
          </a:extLst>
        </p:spPr>
      </p:pic>
      <p:sp>
        <p:nvSpPr>
          <p:cNvPr id="5" name="Oval 4"/>
          <p:cNvSpPr/>
          <p:nvPr/>
        </p:nvSpPr>
        <p:spPr bwMode="auto">
          <a:xfrm>
            <a:off x="9840417" y="332656"/>
            <a:ext cx="310059" cy="360040"/>
          </a:xfrm>
          <a:prstGeom prst="ellipse">
            <a:avLst/>
          </a:prstGeom>
          <a:solidFill>
            <a:schemeClr val="accent2"/>
          </a:solidFill>
          <a:ln>
            <a:noFill/>
          </a:ln>
          <a:effectLst/>
          <a:extLst/>
        </p:spPr>
        <p:txBody>
          <a:bodyPr vert="horz" wrap="square" lIns="91440" tIns="45720" rIns="91440" bIns="45720" numCol="1" rtlCol="0" anchor="ctr" anchorCtr="0" compatLnSpc="1">
            <a:prstTxWarp prst="textNoShape">
              <a:avLst/>
            </a:prstTxWarp>
          </a:bodyPr>
          <a:lstStyle/>
          <a:p>
            <a:pPr algn="ctr" fontAlgn="base">
              <a:spcBef>
                <a:spcPct val="0"/>
              </a:spcBef>
              <a:spcAft>
                <a:spcPct val="0"/>
              </a:spcAft>
            </a:pPr>
            <a:endParaRPr lang="en-GB" sz="3600">
              <a:solidFill>
                <a:schemeClr val="tx2"/>
              </a:solidFill>
              <a:latin typeface="Tempus Sans ITC" charset="0"/>
              <a:ea typeface="ＭＳ Ｐゴシック" charset="0"/>
            </a:endParaRPr>
          </a:p>
        </p:txBody>
      </p:sp>
    </p:spTree>
    <p:extLst>
      <p:ext uri="{BB962C8B-B14F-4D97-AF65-F5344CB8AC3E}">
        <p14:creationId xmlns:p14="http://schemas.microsoft.com/office/powerpoint/2010/main" val="41846991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type="body" idx="4294967295"/>
          </p:nvPr>
        </p:nvSpPr>
        <p:spPr>
          <a:xfrm>
            <a:off x="766103" y="1675334"/>
            <a:ext cx="7620000" cy="5760640"/>
          </a:xfrm>
        </p:spPr>
        <p:txBody>
          <a:bodyPr>
            <a:normAutofit/>
          </a:bodyPr>
          <a:lstStyle/>
          <a:p>
            <a:pPr>
              <a:lnSpc>
                <a:spcPct val="90000"/>
              </a:lnSpc>
            </a:pPr>
            <a:r>
              <a:rPr lang="en-GB" sz="2400" dirty="0" smtClean="0">
                <a:latin typeface="Tahoma" panose="020B0604030504040204" pitchFamily="34" charset="0"/>
                <a:ea typeface="Tahoma" panose="020B0604030504040204" pitchFamily="34" charset="0"/>
                <a:cs typeface="Tahoma" panose="020B0604030504040204" pitchFamily="34" charset="0"/>
              </a:rPr>
              <a:t>I </a:t>
            </a:r>
            <a:r>
              <a:rPr lang="en-GB" sz="2400" dirty="0">
                <a:latin typeface="Tahoma" panose="020B0604030504040204" pitchFamily="34" charset="0"/>
                <a:ea typeface="Tahoma" panose="020B0604030504040204" pitchFamily="34" charset="0"/>
                <a:cs typeface="Tahoma" panose="020B0604030504040204" pitchFamily="34" charset="0"/>
              </a:rPr>
              <a:t>can get dressed/undressed by myself.</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take off and put on my shoes.</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put my coat on and fasten it.</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ask to go to the toilet.</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independently clean myself after visiting the toilet and wash my hands.</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sit and listen to a story.</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share and take turns.</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listen when someone else is talking. </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ask for help if I need it. </a:t>
            </a:r>
          </a:p>
          <a:p>
            <a:pPr>
              <a:lnSpc>
                <a:spcPct val="90000"/>
              </a:lnSpc>
            </a:pPr>
            <a:r>
              <a:rPr lang="en-GB" sz="2400" dirty="0">
                <a:latin typeface="Tahoma" panose="020B0604030504040204" pitchFamily="34" charset="0"/>
                <a:ea typeface="Tahoma" panose="020B0604030504040204" pitchFamily="34" charset="0"/>
                <a:cs typeface="Tahoma" panose="020B0604030504040204" pitchFamily="34" charset="0"/>
              </a:rPr>
              <a:t>I can use a knife and fork.</a:t>
            </a:r>
          </a:p>
          <a:p>
            <a:pPr>
              <a:lnSpc>
                <a:spcPct val="90000"/>
              </a:lnSpc>
            </a:pPr>
            <a:endParaRPr lang="en-GB" sz="2800" dirty="0">
              <a:latin typeface="Tahoma" panose="020B0604030504040204" pitchFamily="34" charset="0"/>
              <a:ea typeface="Tahoma" panose="020B0604030504040204" pitchFamily="34" charset="0"/>
              <a:cs typeface="Tahoma" panose="020B0604030504040204" pitchFamily="34" charset="0"/>
            </a:endParaRPr>
          </a:p>
          <a:p>
            <a:pPr>
              <a:lnSpc>
                <a:spcPct val="90000"/>
              </a:lnSpc>
            </a:pPr>
            <a:endParaRPr lang="en-GB" sz="2800" dirty="0">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txBox="1">
            <a:spLocks noChangeArrowheads="1"/>
          </p:cNvSpPr>
          <p:nvPr/>
        </p:nvSpPr>
        <p:spPr>
          <a:xfrm>
            <a:off x="1059471" y="32296"/>
            <a:ext cx="9954272" cy="132080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dirty="0" smtClean="0">
                <a:solidFill>
                  <a:srgbClr val="00B050"/>
                </a:solidFill>
                <a:latin typeface="Tahoma" panose="020B0604030504040204" pitchFamily="34" charset="0"/>
                <a:ea typeface="Tahoma" panose="020B0604030504040204" pitchFamily="34" charset="0"/>
                <a:cs typeface="Tahoma" panose="020B0604030504040204" pitchFamily="34" charset="0"/>
              </a:rPr>
              <a:t>Being School Ready-</a:t>
            </a:r>
          </a:p>
          <a:p>
            <a:pPr algn="ctr"/>
            <a:r>
              <a:rPr lang="en-GB" dirty="0" smtClean="0">
                <a:solidFill>
                  <a:srgbClr val="00B050"/>
                </a:solidFill>
                <a:latin typeface="Tahoma" panose="020B0604030504040204" pitchFamily="34" charset="0"/>
                <a:ea typeface="Tahoma" panose="020B0604030504040204" pitchFamily="34" charset="0"/>
                <a:cs typeface="Tahoma" panose="020B0604030504040204" pitchFamily="34" charset="0"/>
              </a:rPr>
              <a:t>These are some expectations of a 4 year old. </a:t>
            </a:r>
            <a:endParaRPr lang="en-GB" dirty="0">
              <a:solidFill>
                <a:srgbClr val="00B050"/>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6103" y="2224585"/>
            <a:ext cx="2880623" cy="3434424"/>
          </a:xfrm>
          <a:prstGeom prst="rect">
            <a:avLst/>
          </a:prstGeom>
        </p:spPr>
      </p:pic>
    </p:spTree>
    <p:extLst>
      <p:ext uri="{BB962C8B-B14F-4D97-AF65-F5344CB8AC3E}">
        <p14:creationId xmlns:p14="http://schemas.microsoft.com/office/powerpoint/2010/main" val="15138873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AutoShape 2"/>
          <p:cNvSpPr>
            <a:spLocks noChangeArrowheads="1"/>
          </p:cNvSpPr>
          <p:nvPr/>
        </p:nvSpPr>
        <p:spPr bwMode="auto">
          <a:xfrm>
            <a:off x="1417363" y="1399106"/>
            <a:ext cx="8280400" cy="5040560"/>
          </a:xfrm>
          <a:prstGeom prst="roundRect">
            <a:avLst>
              <a:gd name="adj" fmla="val 16667"/>
            </a:avLst>
          </a:prstGeom>
          <a:solidFill>
            <a:schemeClr val="bg1"/>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lvl1pPr marL="457200" indent="-457200"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 typeface="Arial" pitchFamily="34" charset="0"/>
              <a:buNone/>
            </a:pPr>
            <a:endParaRPr lang="en-GB" altLang="en-US" sz="2800" dirty="0">
              <a:latin typeface="Segoe Print" pitchFamily="2" charset="0"/>
            </a:endParaRPr>
          </a:p>
        </p:txBody>
      </p:sp>
      <p:sp>
        <p:nvSpPr>
          <p:cNvPr id="20485" name="Rectangle 7"/>
          <p:cNvSpPr>
            <a:spLocks noChangeArrowheads="1"/>
          </p:cNvSpPr>
          <p:nvPr/>
        </p:nvSpPr>
        <p:spPr bwMode="auto">
          <a:xfrm>
            <a:off x="1952104" y="1795728"/>
            <a:ext cx="7920038" cy="42473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Children will be learning skills, acquiring new knowledge and demonstrating their understanding through </a:t>
            </a:r>
            <a:r>
              <a:rPr lang="en-GB" altLang="en-US" sz="1800" b="1" dirty="0">
                <a:latin typeface="Tahoma" panose="020B0604030504040204" pitchFamily="34" charset="0"/>
                <a:ea typeface="Tahoma" panose="020B0604030504040204" pitchFamily="34" charset="0"/>
                <a:cs typeface="Tahoma" panose="020B0604030504040204" pitchFamily="34" charset="0"/>
              </a:rPr>
              <a:t>7 areas of learning</a:t>
            </a:r>
            <a:r>
              <a:rPr lang="en-GB" altLang="en-US" sz="1800" dirty="0">
                <a:latin typeface="Tahoma" panose="020B0604030504040204" pitchFamily="34" charset="0"/>
                <a:ea typeface="Tahoma" panose="020B0604030504040204" pitchFamily="34" charset="0"/>
                <a:cs typeface="Tahoma" panose="020B0604030504040204" pitchFamily="34" charset="0"/>
              </a:rPr>
              <a:t>. All are vital and inter-connected. </a:t>
            </a:r>
          </a:p>
          <a:p>
            <a:pPr eaLnBrk="1" hangingPunct="1">
              <a:spcBef>
                <a:spcPct val="0"/>
              </a:spcBef>
              <a:buFontTx/>
              <a:buNone/>
            </a:pPr>
            <a:endParaRPr lang="en-GB" altLang="en-US" sz="18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The </a:t>
            </a:r>
            <a:r>
              <a:rPr lang="en-GB" altLang="en-US" sz="1800" b="1" dirty="0">
                <a:latin typeface="Tahoma" panose="020B0604030504040204" pitchFamily="34" charset="0"/>
                <a:ea typeface="Tahoma" panose="020B0604030504040204" pitchFamily="34" charset="0"/>
                <a:cs typeface="Tahoma" panose="020B0604030504040204" pitchFamily="34" charset="0"/>
              </a:rPr>
              <a:t>3 Prime Areas</a:t>
            </a:r>
          </a:p>
          <a:p>
            <a:pPr lvl="3"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Personal, Social and Emotional development.</a:t>
            </a:r>
          </a:p>
          <a:p>
            <a:pPr lvl="3"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Communication and Language.</a:t>
            </a:r>
          </a:p>
          <a:p>
            <a:pPr lvl="3"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Physical Development</a:t>
            </a:r>
          </a:p>
          <a:p>
            <a:pPr lvl="3" eaLnBrk="1" hangingPunct="1">
              <a:spcBef>
                <a:spcPct val="0"/>
              </a:spcBef>
              <a:buFontTx/>
              <a:buNone/>
            </a:pPr>
            <a:endParaRPr lang="en-GB" altLang="en-US" sz="1800" dirty="0">
              <a:latin typeface="Tahoma" panose="020B0604030504040204" pitchFamily="34" charset="0"/>
              <a:ea typeface="Tahoma" panose="020B0604030504040204" pitchFamily="34" charset="0"/>
              <a:cs typeface="Tahoma" panose="020B0604030504040204" pitchFamily="34" charset="0"/>
            </a:endParaRPr>
          </a:p>
          <a:p>
            <a:pPr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The </a:t>
            </a:r>
            <a:r>
              <a:rPr lang="en-GB" altLang="en-US" sz="1800" b="1" dirty="0">
                <a:latin typeface="Tahoma" panose="020B0604030504040204" pitchFamily="34" charset="0"/>
                <a:ea typeface="Tahoma" panose="020B0604030504040204" pitchFamily="34" charset="0"/>
                <a:cs typeface="Tahoma" panose="020B0604030504040204" pitchFamily="34" charset="0"/>
              </a:rPr>
              <a:t>4 Specific Areas</a:t>
            </a:r>
          </a:p>
          <a:p>
            <a:pPr lvl="3"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Literacy</a:t>
            </a:r>
          </a:p>
          <a:p>
            <a:pPr lvl="3"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Maths</a:t>
            </a:r>
          </a:p>
          <a:p>
            <a:pPr lvl="3"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Understanding the World</a:t>
            </a:r>
          </a:p>
          <a:p>
            <a:pPr lvl="3" eaLnBrk="1" hangingPunct="1">
              <a:spcBef>
                <a:spcPct val="0"/>
              </a:spcBef>
              <a:buFontTx/>
              <a:buNone/>
            </a:pPr>
            <a:r>
              <a:rPr lang="en-GB" altLang="en-US" sz="1800" dirty="0">
                <a:latin typeface="Tahoma" panose="020B0604030504040204" pitchFamily="34" charset="0"/>
                <a:ea typeface="Tahoma" panose="020B0604030504040204" pitchFamily="34" charset="0"/>
                <a:cs typeface="Tahoma" panose="020B0604030504040204" pitchFamily="34" charset="0"/>
              </a:rPr>
              <a:t>Expressive arts and design</a:t>
            </a:r>
          </a:p>
          <a:p>
            <a:pPr lvl="3" eaLnBrk="1" hangingPunct="1">
              <a:spcBef>
                <a:spcPct val="0"/>
              </a:spcBef>
              <a:buFontTx/>
              <a:buNone/>
            </a:pPr>
            <a:endParaRPr lang="en-GB" altLang="en-US" sz="1800" dirty="0">
              <a:latin typeface="Tahoma" panose="020B0604030504040204" pitchFamily="34" charset="0"/>
              <a:ea typeface="Tahoma" panose="020B0604030504040204" pitchFamily="34" charset="0"/>
              <a:cs typeface="Tahoma" panose="020B0604030504040204" pitchFamily="34" charset="0"/>
            </a:endParaRPr>
          </a:p>
        </p:txBody>
      </p:sp>
      <p:sp>
        <p:nvSpPr>
          <p:cNvPr id="2" name="Rectangle 1"/>
          <p:cNvSpPr/>
          <p:nvPr/>
        </p:nvSpPr>
        <p:spPr>
          <a:xfrm>
            <a:off x="450375" y="5957532"/>
            <a:ext cx="9073008" cy="369332"/>
          </a:xfrm>
          <a:prstGeom prst="rect">
            <a:avLst/>
          </a:prstGeom>
        </p:spPr>
        <p:txBody>
          <a:bodyPr wrap="square">
            <a:spAutoFit/>
          </a:bodyPr>
          <a:lstStyle/>
          <a:p>
            <a:pPr lvl="3"/>
            <a:r>
              <a:rPr lang="en-GB" altLang="en-US" dirty="0">
                <a:latin typeface="Tahoma" panose="020B0604030504040204" pitchFamily="34" charset="0"/>
                <a:ea typeface="Tahoma" panose="020B0604030504040204" pitchFamily="34" charset="0"/>
                <a:cs typeface="Tahoma" panose="020B0604030504040204" pitchFamily="34" charset="0"/>
              </a:rPr>
              <a:t>The 7 areas are broken down into 17 headings…..</a:t>
            </a:r>
          </a:p>
        </p:txBody>
      </p:sp>
      <p:sp>
        <p:nvSpPr>
          <p:cNvPr id="4" name="Rectangle 3"/>
          <p:cNvSpPr/>
          <p:nvPr/>
        </p:nvSpPr>
        <p:spPr>
          <a:xfrm>
            <a:off x="450375" y="417710"/>
            <a:ext cx="11586950" cy="769441"/>
          </a:xfrm>
          <a:prstGeom prst="rect">
            <a:avLst/>
          </a:prstGeom>
        </p:spPr>
        <p:txBody>
          <a:bodyPr wrap="square">
            <a:spAutoFit/>
          </a:bodyPr>
          <a:lstStyle/>
          <a:p>
            <a:r>
              <a:rPr lang="en-GB" altLang="en-US" sz="4400" dirty="0">
                <a:solidFill>
                  <a:srgbClr val="00B050"/>
                </a:solidFill>
                <a:latin typeface="Tahoma" panose="020B0604030504040204" pitchFamily="34" charset="0"/>
                <a:ea typeface="Tahoma" panose="020B0604030504040204" pitchFamily="34" charset="0"/>
                <a:cs typeface="Tahoma" panose="020B0604030504040204" pitchFamily="34" charset="0"/>
              </a:rPr>
              <a:t>The Early Years Profile: </a:t>
            </a:r>
            <a:r>
              <a:rPr lang="en-GB" altLang="en-US" sz="4400" dirty="0" smtClean="0">
                <a:solidFill>
                  <a:srgbClr val="00B050"/>
                </a:solidFill>
                <a:latin typeface="Tahoma" panose="020B0604030504040204" pitchFamily="34" charset="0"/>
                <a:ea typeface="Tahoma" panose="020B0604030504040204" pitchFamily="34" charset="0"/>
                <a:cs typeface="Tahoma" panose="020B0604030504040204" pitchFamily="34" charset="0"/>
              </a:rPr>
              <a:t> 17 </a:t>
            </a:r>
            <a:r>
              <a:rPr lang="en-GB" altLang="en-US" sz="4400" dirty="0">
                <a:solidFill>
                  <a:srgbClr val="00B050"/>
                </a:solidFill>
                <a:latin typeface="Tahoma" panose="020B0604030504040204" pitchFamily="34" charset="0"/>
                <a:ea typeface="Tahoma" panose="020B0604030504040204" pitchFamily="34" charset="0"/>
                <a:cs typeface="Tahoma" panose="020B0604030504040204" pitchFamily="34" charset="0"/>
              </a:rPr>
              <a:t>areas in all…..</a:t>
            </a:r>
            <a:endParaRPr lang="en-GB" sz="4400" dirty="0">
              <a:solidFill>
                <a:srgbClr val="00B050"/>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92528" y="4179983"/>
            <a:ext cx="2737276" cy="2430701"/>
          </a:xfrm>
          <a:prstGeom prst="rect">
            <a:avLst/>
          </a:prstGeom>
        </p:spPr>
      </p:pic>
    </p:spTree>
    <p:extLst>
      <p:ext uri="{BB962C8B-B14F-4D97-AF65-F5344CB8AC3E}">
        <p14:creationId xmlns:p14="http://schemas.microsoft.com/office/powerpoint/2010/main" val="3797621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1624" y="-89531"/>
            <a:ext cx="8179904" cy="3908762"/>
          </a:xfrm>
          <a:prstGeom prst="rect">
            <a:avLst/>
          </a:prstGeom>
        </p:spPr>
        <p:txBody>
          <a:bodyPr wrap="square">
            <a:spAutoFit/>
          </a:bodyPr>
          <a:lstStyle/>
          <a:p>
            <a:r>
              <a:rPr lang="en-GB" sz="4400" dirty="0" smtClean="0">
                <a:solidFill>
                  <a:srgbClr val="00B050"/>
                </a:solidFill>
                <a:latin typeface="Tahoma" panose="020B0604030504040204" pitchFamily="34" charset="0"/>
                <a:ea typeface="Tahoma" panose="020B0604030504040204" pitchFamily="34" charset="0"/>
                <a:cs typeface="Tahoma" panose="020B0604030504040204" pitchFamily="34" charset="0"/>
              </a:rPr>
              <a:t>So</a:t>
            </a:r>
            <a:r>
              <a:rPr lang="en-GB" sz="4400" dirty="0">
                <a:solidFill>
                  <a:srgbClr val="00B050"/>
                </a:solidFill>
                <a:latin typeface="Tahoma" panose="020B0604030504040204" pitchFamily="34" charset="0"/>
                <a:ea typeface="Tahoma" panose="020B0604030504040204" pitchFamily="34" charset="0"/>
                <a:cs typeface="Tahoma" panose="020B0604030504040204" pitchFamily="34" charset="0"/>
              </a:rPr>
              <a:t>….. how do we do </a:t>
            </a:r>
            <a:r>
              <a:rPr lang="en-GB" sz="4400" dirty="0" smtClean="0">
                <a:solidFill>
                  <a:srgbClr val="00B050"/>
                </a:solidFill>
                <a:latin typeface="Tahoma" panose="020B0604030504040204" pitchFamily="34" charset="0"/>
                <a:ea typeface="Tahoma" panose="020B0604030504040204" pitchFamily="34" charset="0"/>
                <a:cs typeface="Tahoma" panose="020B0604030504040204" pitchFamily="34" charset="0"/>
              </a:rPr>
              <a:t>it?</a:t>
            </a:r>
          </a:p>
          <a:p>
            <a:endParaRPr lang="en-GB" sz="4400" dirty="0" smtClean="0">
              <a:solidFill>
                <a:srgbClr val="92D050"/>
              </a:solidFill>
              <a:latin typeface="Tahoma" panose="020B0604030504040204" pitchFamily="34" charset="0"/>
              <a:ea typeface="Tahoma" panose="020B0604030504040204" pitchFamily="34" charset="0"/>
              <a:cs typeface="Tahoma" panose="020B0604030504040204" pitchFamily="34" charset="0"/>
            </a:endParaRPr>
          </a:p>
          <a:p>
            <a:pPr marL="571500" indent="-571500">
              <a:buClr>
                <a:srgbClr val="92D050"/>
              </a:buClr>
              <a:buFont typeface="Wingdings" panose="05000000000000000000" pitchFamily="2" charset="2"/>
              <a:buChar char="Ø"/>
            </a:pPr>
            <a:r>
              <a:rPr lang="en-GB" sz="3200" dirty="0" smtClean="0">
                <a:latin typeface="Tahoma" panose="020B0604030504040204" pitchFamily="34" charset="0"/>
                <a:ea typeface="Tahoma" panose="020B0604030504040204" pitchFamily="34" charset="0"/>
                <a:cs typeface="Tahoma" panose="020B0604030504040204" pitchFamily="34" charset="0"/>
              </a:rPr>
              <a:t>Balance  </a:t>
            </a:r>
            <a:r>
              <a:rPr lang="en-GB" sz="3200" dirty="0">
                <a:latin typeface="Tahoma" panose="020B0604030504040204" pitchFamily="34" charset="0"/>
                <a:ea typeface="Tahoma" panose="020B0604030504040204" pitchFamily="34" charset="0"/>
                <a:cs typeface="Tahoma" panose="020B0604030504040204" pitchFamily="34" charset="0"/>
              </a:rPr>
              <a:t>- between adult led and child initiated </a:t>
            </a:r>
            <a:r>
              <a:rPr lang="en-GB" sz="3200" dirty="0" smtClean="0">
                <a:latin typeface="Tahoma" panose="020B0604030504040204" pitchFamily="34" charset="0"/>
                <a:ea typeface="Tahoma" panose="020B0604030504040204" pitchFamily="34" charset="0"/>
                <a:cs typeface="Tahoma" panose="020B0604030504040204" pitchFamily="34" charset="0"/>
              </a:rPr>
              <a:t>learning</a:t>
            </a:r>
            <a:endParaRPr lang="en-GB" sz="3200" dirty="0">
              <a:latin typeface="Tahoma" panose="020B0604030504040204" pitchFamily="34" charset="0"/>
              <a:ea typeface="Tahoma" panose="020B0604030504040204" pitchFamily="34" charset="0"/>
              <a:cs typeface="Tahoma" panose="020B0604030504040204" pitchFamily="34" charset="0"/>
            </a:endParaRPr>
          </a:p>
          <a:p>
            <a:pPr marL="571500" indent="-571500">
              <a:buClr>
                <a:srgbClr val="92D050"/>
              </a:buClr>
              <a:buFont typeface="Wingdings" panose="05000000000000000000" pitchFamily="2" charset="2"/>
              <a:buChar char="Ø"/>
            </a:pPr>
            <a:r>
              <a:rPr lang="en-GB" sz="3200" dirty="0" smtClean="0">
                <a:latin typeface="Tahoma" panose="020B0604030504040204" pitchFamily="34" charset="0"/>
                <a:ea typeface="Tahoma" panose="020B0604030504040204" pitchFamily="34" charset="0"/>
                <a:cs typeface="Tahoma" panose="020B0604030504040204" pitchFamily="34" charset="0"/>
              </a:rPr>
              <a:t>Using assessment</a:t>
            </a:r>
          </a:p>
          <a:p>
            <a:pPr marL="571500" indent="-571500">
              <a:buClr>
                <a:srgbClr val="92D050"/>
              </a:buClr>
              <a:buFont typeface="Wingdings" panose="05000000000000000000" pitchFamily="2" charset="2"/>
              <a:buChar char="Ø"/>
            </a:pPr>
            <a:r>
              <a:rPr lang="en-GB" sz="3200" dirty="0" smtClean="0">
                <a:latin typeface="Tahoma" panose="020B0604030504040204" pitchFamily="34" charset="0"/>
                <a:ea typeface="Tahoma" panose="020B0604030504040204" pitchFamily="34" charset="0"/>
                <a:cs typeface="Tahoma" panose="020B0604030504040204" pitchFamily="34" charset="0"/>
              </a:rPr>
              <a:t>Modelling </a:t>
            </a:r>
            <a:r>
              <a:rPr lang="en-GB" sz="3200" dirty="0">
                <a:latin typeface="Tahoma" panose="020B0604030504040204" pitchFamily="34" charset="0"/>
                <a:ea typeface="Tahoma" panose="020B0604030504040204" pitchFamily="34" charset="0"/>
                <a:cs typeface="Tahoma" panose="020B0604030504040204" pitchFamily="34" charset="0"/>
              </a:rPr>
              <a:t>and </a:t>
            </a:r>
            <a:r>
              <a:rPr lang="en-GB" sz="3200" dirty="0" smtClean="0">
                <a:latin typeface="Tahoma" panose="020B0604030504040204" pitchFamily="34" charset="0"/>
                <a:ea typeface="Tahoma" panose="020B0604030504040204" pitchFamily="34" charset="0"/>
                <a:cs typeface="Tahoma" panose="020B0604030504040204" pitchFamily="34" charset="0"/>
              </a:rPr>
              <a:t>scaffolding</a:t>
            </a:r>
          </a:p>
          <a:p>
            <a:pPr marL="571500" indent="-571500">
              <a:buClr>
                <a:srgbClr val="92D050"/>
              </a:buClr>
              <a:buFont typeface="Wingdings" panose="05000000000000000000" pitchFamily="2" charset="2"/>
              <a:buChar char="Ø"/>
            </a:pPr>
            <a:r>
              <a:rPr lang="en-GB" sz="3200" dirty="0" smtClean="0">
                <a:latin typeface="Tahoma" panose="020B0604030504040204" pitchFamily="34" charset="0"/>
                <a:ea typeface="Tahoma" panose="020B0604030504040204" pitchFamily="34" charset="0"/>
                <a:cs typeface="Tahoma" panose="020B0604030504040204" pitchFamily="34" charset="0"/>
              </a:rPr>
              <a:t>Adult led carpet sessions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8361528" y="150125"/>
            <a:ext cx="3648501" cy="2736376"/>
          </a:xfrm>
          <a:prstGeom prst="rect">
            <a:avLst/>
          </a:prstGeom>
        </p:spPr>
      </p:pic>
      <p:sp>
        <p:nvSpPr>
          <p:cNvPr id="4" name="TextBox 3"/>
          <p:cNvSpPr txBox="1"/>
          <p:nvPr/>
        </p:nvSpPr>
        <p:spPr>
          <a:xfrm>
            <a:off x="9184943" y="2886502"/>
            <a:ext cx="2647666" cy="1200329"/>
          </a:xfrm>
          <a:prstGeom prst="rect">
            <a:avLst/>
          </a:prstGeom>
          <a:solidFill>
            <a:schemeClr val="bg1"/>
          </a:solidFill>
        </p:spPr>
        <p:txBody>
          <a:bodyPr wrap="square" rtlCol="0">
            <a:spAutoFit/>
          </a:bodyPr>
          <a:lstStyle/>
          <a:p>
            <a:r>
              <a:rPr lang="en-GB" dirty="0" smtClean="0"/>
              <a:t>Harry’s Van Gogh artwork using playdough and play foam.</a:t>
            </a:r>
            <a:endParaRPr lang="en-GB"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70209" y="4226721"/>
            <a:ext cx="3280012" cy="2460009"/>
          </a:xfrm>
          <a:prstGeom prst="rect">
            <a:avLst/>
          </a:prstGeom>
        </p:spPr>
      </p:pic>
      <p:sp>
        <p:nvSpPr>
          <p:cNvPr id="6" name="TextBox 5"/>
          <p:cNvSpPr txBox="1"/>
          <p:nvPr/>
        </p:nvSpPr>
        <p:spPr>
          <a:xfrm>
            <a:off x="9362363" y="6220213"/>
            <a:ext cx="2647666" cy="646331"/>
          </a:xfrm>
          <a:prstGeom prst="rect">
            <a:avLst/>
          </a:prstGeom>
          <a:solidFill>
            <a:schemeClr val="bg1"/>
          </a:solidFill>
        </p:spPr>
        <p:txBody>
          <a:bodyPr wrap="square" rtlCol="0">
            <a:spAutoFit/>
          </a:bodyPr>
          <a:lstStyle/>
          <a:p>
            <a:r>
              <a:rPr lang="en-GB" dirty="0" smtClean="0"/>
              <a:t>A story map of Owl Babies.</a:t>
            </a:r>
            <a:endParaRPr lang="en-GB" dirty="0"/>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4780067" y="4119439"/>
            <a:ext cx="3139548" cy="2354661"/>
          </a:xfrm>
          <a:prstGeom prst="rect">
            <a:avLst/>
          </a:prstGeom>
        </p:spPr>
      </p:pic>
      <p:sp>
        <p:nvSpPr>
          <p:cNvPr id="8" name="TextBox 7"/>
          <p:cNvSpPr txBox="1"/>
          <p:nvPr/>
        </p:nvSpPr>
        <p:spPr>
          <a:xfrm>
            <a:off x="3014321" y="4995060"/>
            <a:ext cx="2647666" cy="923330"/>
          </a:xfrm>
          <a:prstGeom prst="rect">
            <a:avLst/>
          </a:prstGeom>
          <a:solidFill>
            <a:schemeClr val="bg1"/>
          </a:solidFill>
        </p:spPr>
        <p:txBody>
          <a:bodyPr wrap="square" rtlCol="0">
            <a:spAutoFit/>
          </a:bodyPr>
          <a:lstStyle/>
          <a:p>
            <a:r>
              <a:rPr lang="en-GB" dirty="0" smtClean="0"/>
              <a:t>Learning to use chopsticks for Chinese New Year.</a:t>
            </a:r>
            <a:endParaRPr lang="en-GB" dirty="0"/>
          </a:p>
        </p:txBody>
      </p:sp>
    </p:spTree>
    <p:extLst>
      <p:ext uri="{BB962C8B-B14F-4D97-AF65-F5344CB8AC3E}">
        <p14:creationId xmlns:p14="http://schemas.microsoft.com/office/powerpoint/2010/main" val="34156791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3"/>
          <p:cNvSpPr>
            <a:spLocks noGrp="1" noChangeArrowheads="1"/>
          </p:cNvSpPr>
          <p:nvPr>
            <p:ph type="ctrTitle" idx="4294967295"/>
          </p:nvPr>
        </p:nvSpPr>
        <p:spPr>
          <a:xfrm>
            <a:off x="314304" y="541960"/>
            <a:ext cx="7772400" cy="1223963"/>
          </a:xfrm>
        </p:spPr>
        <p:txBody>
          <a:bodyPr/>
          <a:lstStyle/>
          <a:p>
            <a:pPr eaLnBrk="1" hangingPunct="1">
              <a:buNone/>
            </a:pPr>
            <a:r>
              <a:rPr lang="en-GB" altLang="en-US" sz="6600" b="1" dirty="0" smtClean="0">
                <a:solidFill>
                  <a:srgbClr val="00B050"/>
                </a:solidFill>
                <a:latin typeface="Verdana" panose="020B0604030504040204" pitchFamily="34" charset="0"/>
                <a:ea typeface="Verdana" panose="020B0604030504040204" pitchFamily="34" charset="0"/>
                <a:cs typeface="Verdana" panose="020B0604030504040204" pitchFamily="34" charset="0"/>
              </a:rPr>
              <a:t>Purposeful P</a:t>
            </a:r>
            <a:r>
              <a:rPr lang="en-US" altLang="en-US" sz="6600" b="1" dirty="0">
                <a:solidFill>
                  <a:srgbClr val="00B050"/>
                </a:solidFill>
                <a:latin typeface="Verdana" panose="020B0604030504040204" pitchFamily="34" charset="0"/>
                <a:ea typeface="Verdana" panose="020B0604030504040204" pitchFamily="34" charset="0"/>
                <a:cs typeface="Verdana" panose="020B0604030504040204" pitchFamily="34" charset="0"/>
              </a:rPr>
              <a:t>lay</a:t>
            </a:r>
            <a:r>
              <a:rPr lang="en-GB" altLang="en-US" sz="6600" b="1" dirty="0">
                <a:solidFill>
                  <a:srgbClr val="00B050"/>
                </a:solidFill>
                <a:latin typeface="Verdana" panose="020B0604030504040204" pitchFamily="34" charset="0"/>
                <a:ea typeface="Verdana" panose="020B0604030504040204" pitchFamily="34" charset="0"/>
                <a:cs typeface="Verdana" panose="020B0604030504040204" pitchFamily="34" charset="0"/>
              </a:rPr>
              <a:t> </a:t>
            </a:r>
            <a:endParaRPr lang="en-GB" altLang="en-US" sz="6600" dirty="0">
              <a:solidFill>
                <a:srgbClr val="00B050"/>
              </a:solidFill>
              <a:latin typeface="Verdana" panose="020B0604030504040204" pitchFamily="34" charset="0"/>
              <a:ea typeface="Verdana" panose="020B0604030504040204" pitchFamily="34" charset="0"/>
              <a:cs typeface="Verdana" panose="020B0604030504040204" pitchFamily="34" charset="0"/>
            </a:endParaRPr>
          </a:p>
        </p:txBody>
      </p:sp>
      <p:sp>
        <p:nvSpPr>
          <p:cNvPr id="28677" name="Rectangle 6"/>
          <p:cNvSpPr>
            <a:spLocks noChangeArrowheads="1"/>
          </p:cNvSpPr>
          <p:nvPr/>
        </p:nvSpPr>
        <p:spPr bwMode="auto">
          <a:xfrm>
            <a:off x="2497831" y="3706293"/>
            <a:ext cx="4104382" cy="212365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marL="342900" indent="-342900" eaLnBrk="1" hangingPunct="1">
              <a:spcBef>
                <a:spcPct val="0"/>
              </a:spcBef>
            </a:pPr>
            <a:endParaRPr lang="en-GB" altLang="en-US" sz="2200" dirty="0">
              <a:solidFill>
                <a:srgbClr val="002060"/>
              </a:solidFill>
              <a:latin typeface="Verdana" pitchFamily="34" charset="0"/>
            </a:endParaRPr>
          </a:p>
          <a:p>
            <a:pPr marL="342900" indent="-342900" eaLnBrk="1" hangingPunct="1">
              <a:spcBef>
                <a:spcPct val="0"/>
              </a:spcBef>
            </a:pPr>
            <a:endParaRPr lang="en-GB" altLang="en-US" sz="2200" dirty="0">
              <a:solidFill>
                <a:srgbClr val="002060"/>
              </a:solidFill>
              <a:latin typeface="Verdana" pitchFamily="34" charset="0"/>
            </a:endParaRPr>
          </a:p>
          <a:p>
            <a:pPr marL="342900" indent="-342900" eaLnBrk="1" hangingPunct="1">
              <a:spcBef>
                <a:spcPct val="0"/>
              </a:spcBef>
            </a:pPr>
            <a:endParaRPr lang="en-GB" altLang="en-US" sz="2200" dirty="0">
              <a:solidFill>
                <a:srgbClr val="002060"/>
              </a:solidFill>
              <a:latin typeface="Verdana" pitchFamily="34" charset="0"/>
            </a:endParaRPr>
          </a:p>
          <a:p>
            <a:pPr marL="342900" indent="-342900" eaLnBrk="1" hangingPunct="1">
              <a:spcBef>
                <a:spcPct val="0"/>
              </a:spcBef>
            </a:pPr>
            <a:endParaRPr lang="en-GB" altLang="en-US" sz="2200" dirty="0">
              <a:solidFill>
                <a:srgbClr val="002060"/>
              </a:solidFill>
              <a:latin typeface="Verdana" pitchFamily="34" charset="0"/>
            </a:endParaRPr>
          </a:p>
          <a:p>
            <a:pPr marL="342900" indent="-342900" eaLnBrk="1" hangingPunct="1">
              <a:spcBef>
                <a:spcPct val="0"/>
              </a:spcBef>
            </a:pPr>
            <a:endParaRPr lang="en-GB" altLang="en-US" sz="2200" dirty="0">
              <a:solidFill>
                <a:srgbClr val="002060"/>
              </a:solidFill>
              <a:latin typeface="Verdana" pitchFamily="34" charset="0"/>
            </a:endParaRPr>
          </a:p>
          <a:p>
            <a:pPr marL="342900" indent="-342900" eaLnBrk="1" hangingPunct="1">
              <a:spcBef>
                <a:spcPct val="0"/>
              </a:spcBef>
            </a:pPr>
            <a:endParaRPr lang="en-GB" altLang="en-US" sz="2200" dirty="0">
              <a:solidFill>
                <a:srgbClr val="002060"/>
              </a:solidFill>
              <a:latin typeface="Verdana" pitchFamily="34" charset="0"/>
            </a:endParaRPr>
          </a:p>
        </p:txBody>
      </p:sp>
      <p:pic>
        <p:nvPicPr>
          <p:cNvPr id="28679" name="Picture 12" descr="21b2d5f841babae6f8a1de887d081b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4603" y="0"/>
            <a:ext cx="1997397" cy="19973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Content Placeholder 2"/>
          <p:cNvSpPr txBox="1">
            <a:spLocks/>
          </p:cNvSpPr>
          <p:nvPr/>
        </p:nvSpPr>
        <p:spPr>
          <a:xfrm>
            <a:off x="314304" y="1578331"/>
            <a:ext cx="10445591" cy="388077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spcBef>
                <a:spcPct val="0"/>
              </a:spcBef>
            </a:pPr>
            <a:r>
              <a:rPr lang="en-GB" alt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Each of the 17 areas are implemented through planned, purposeful play and through a mix of adult led and child-initiated activity. </a:t>
            </a:r>
          </a:p>
          <a:p>
            <a:pPr algn="just"/>
            <a:r>
              <a:rPr lang="en-GB" altLang="en-US" sz="2800" dirty="0">
                <a:solidFill>
                  <a:schemeClr val="tx1"/>
                </a:solidFill>
                <a:latin typeface="Tahoma" panose="020B0604030504040204" pitchFamily="34" charset="0"/>
                <a:ea typeface="Tahoma" panose="020B0604030504040204" pitchFamily="34" charset="0"/>
                <a:cs typeface="Tahoma" panose="020B0604030504040204" pitchFamily="34" charset="0"/>
              </a:rPr>
              <a:t>We also listen to children’s interests and tailor their learning to their particular needs and passions. </a:t>
            </a:r>
          </a:p>
          <a:p>
            <a:pPr algn="just"/>
            <a:endParaRPr lang="en-GB" sz="28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79391" y="4203511"/>
            <a:ext cx="3539319" cy="2654489"/>
          </a:xfrm>
          <a:prstGeom prst="rect">
            <a:avLst/>
          </a:prstGeom>
        </p:spPr>
      </p:pic>
      <p:sp>
        <p:nvSpPr>
          <p:cNvPr id="8" name="TextBox 7"/>
          <p:cNvSpPr txBox="1"/>
          <p:nvPr/>
        </p:nvSpPr>
        <p:spPr>
          <a:xfrm>
            <a:off x="5753048" y="5561777"/>
            <a:ext cx="2647666" cy="923330"/>
          </a:xfrm>
          <a:prstGeom prst="rect">
            <a:avLst/>
          </a:prstGeom>
          <a:solidFill>
            <a:schemeClr val="bg1"/>
          </a:solidFill>
        </p:spPr>
        <p:txBody>
          <a:bodyPr wrap="square" rtlCol="0">
            <a:spAutoFit/>
          </a:bodyPr>
          <a:lstStyle/>
          <a:p>
            <a:r>
              <a:rPr lang="en-GB" dirty="0" smtClean="0"/>
              <a:t>Learning to count on from ten using the play dough.</a:t>
            </a:r>
            <a:endParaRPr lang="en-GB" dirty="0"/>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56047" y="4409932"/>
            <a:ext cx="2797791" cy="2098343"/>
          </a:xfrm>
          <a:prstGeom prst="rect">
            <a:avLst/>
          </a:prstGeom>
        </p:spPr>
      </p:pic>
      <p:sp>
        <p:nvSpPr>
          <p:cNvPr id="11" name="TextBox 10"/>
          <p:cNvSpPr txBox="1"/>
          <p:nvPr/>
        </p:nvSpPr>
        <p:spPr>
          <a:xfrm>
            <a:off x="2590062" y="4167315"/>
            <a:ext cx="2647666" cy="923330"/>
          </a:xfrm>
          <a:prstGeom prst="rect">
            <a:avLst/>
          </a:prstGeom>
          <a:solidFill>
            <a:schemeClr val="bg1"/>
          </a:solidFill>
        </p:spPr>
        <p:txBody>
          <a:bodyPr wrap="square" rtlCol="0">
            <a:spAutoFit/>
          </a:bodyPr>
          <a:lstStyle/>
          <a:p>
            <a:r>
              <a:rPr lang="en-GB" dirty="0" smtClean="0"/>
              <a:t>Our whole class Chinese New Year Dragon to dance with.</a:t>
            </a:r>
            <a:endParaRPr lang="en-GB" dirty="0"/>
          </a:p>
        </p:txBody>
      </p:sp>
    </p:spTree>
    <p:extLst>
      <p:ext uri="{BB962C8B-B14F-4D97-AF65-F5344CB8AC3E}">
        <p14:creationId xmlns:p14="http://schemas.microsoft.com/office/powerpoint/2010/main" val="1551394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1173" y="59792"/>
            <a:ext cx="10515600" cy="1325563"/>
          </a:xfrm>
        </p:spPr>
        <p:txBody>
          <a:bodyPr>
            <a:normAutofit/>
          </a:bodyPr>
          <a:lstStyle/>
          <a:p>
            <a:pPr>
              <a:buNone/>
            </a:pPr>
            <a:r>
              <a:rPr lang="en-GB" sz="4400" dirty="0" smtClean="0">
                <a:solidFill>
                  <a:srgbClr val="00B050"/>
                </a:solidFill>
                <a:latin typeface="Tahoma" panose="020B0604030504040204" pitchFamily="34" charset="0"/>
                <a:ea typeface="Tahoma" panose="020B0604030504040204" pitchFamily="34" charset="0"/>
                <a:cs typeface="Tahoma" panose="020B0604030504040204" pitchFamily="34" charset="0"/>
              </a:rPr>
              <a:t>Learning Journeys</a:t>
            </a:r>
            <a:endParaRPr lang="en-GB" sz="4400" dirty="0">
              <a:solidFill>
                <a:srgbClr val="00B050"/>
              </a:solidFill>
              <a:latin typeface="Tahoma" panose="020B0604030504040204" pitchFamily="34" charset="0"/>
              <a:ea typeface="Tahoma" panose="020B0604030504040204" pitchFamily="34" charset="0"/>
              <a:cs typeface="Tahoma" panose="020B0604030504040204" pitchFamily="34" charset="0"/>
            </a:endParaRPr>
          </a:p>
        </p:txBody>
      </p:sp>
      <p:sp>
        <p:nvSpPr>
          <p:cNvPr id="3" name="Rectangle 2"/>
          <p:cNvSpPr/>
          <p:nvPr/>
        </p:nvSpPr>
        <p:spPr>
          <a:xfrm>
            <a:off x="0" y="825078"/>
            <a:ext cx="9036496" cy="2677656"/>
          </a:xfrm>
          <a:prstGeom prst="rect">
            <a:avLst/>
          </a:prstGeom>
        </p:spPr>
        <p:txBody>
          <a:bodyPr wrap="square">
            <a:spAutoFit/>
          </a:bodyPr>
          <a:lstStyle/>
          <a:p>
            <a:pPr marL="342900" indent="-342900" algn="just"/>
            <a:r>
              <a:rPr lang="en-GB" altLang="en-US" sz="2400" dirty="0" smtClean="0">
                <a:latin typeface="Tahoma" panose="020B0604030504040204" pitchFamily="34" charset="0"/>
                <a:ea typeface="Tahoma" panose="020B0604030504040204" pitchFamily="34" charset="0"/>
                <a:cs typeface="Tahoma" panose="020B0604030504040204" pitchFamily="34" charset="0"/>
              </a:rPr>
              <a:t>	Children will be assessed within the 17 areas, based on their individual development and needs throughout the Reception year. We will track their development within a learning journey- collecting evidence for judgments with videos, photos, written observations, post it note comments as well focusing on what the children can do independently and within adult led activities. </a:t>
            </a:r>
            <a:endParaRPr lang="en-GB" altLang="en-US" sz="2400" dirty="0">
              <a:solidFill>
                <a:srgbClr val="002060"/>
              </a:solidFill>
              <a:latin typeface="Verdana" pitchFamily="34" charset="0"/>
            </a:endParaRPr>
          </a:p>
        </p:txBody>
      </p:sp>
      <p:sp>
        <p:nvSpPr>
          <p:cNvPr id="6" name="AutoShape 6" descr="https://outlook.office.com/owa/service.svc/s/GetAttachmentThumbnail?id=AAMkAGIwMTg5MTZlLTg4ODEtNDAwZi1hNTFkLWYyMzhiNWYwYjUyYwBGAAAAAACHoTnxUB7XTKaGd6FluiuCBwBz368s68hjSKVitR7kJmsAAAAAAAEMAABz368s68hjSKVitR7kJmsAAAG7nSiiAAABEgAQAFUjHT3b40RFt%2FhsNTwY%2BNw%3D&amp;thumbnailType=2&amp;X-OWA-CANARY=YcZXdOJHvEyI-5sWkQdhMsB5cllIEtQYk66U_D63pyQqQzeixdx9aAig2Zt1IoUnwVdoQJnUcN0."/>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8" descr="https://outlook.office.com/owa/service.svc/s/GetAttachmentThumbnail?id=AAMkAGIwMTg5MTZlLTg4ODEtNDAwZi1hNTFkLWYyMzhiNWYwYjUyYwBGAAAAAACHoTnxUB7XTKaGd6FluiuCBwBz368s68hjSKVitR7kJmsAAAAAAAEMAABz368s68hjSKVitR7kJmsAAAG7nSiiAAABEgAQAFUjHT3b40RFt%2FhsNTwY%2BNw%3D&amp;thumbnailType=2&amp;X-OWA-CANARY=YcZXdOJHvEyI-5sWkQdhMsB5cllIEtQYk66U_D63pyQqQzeixdx9aAig2Zt1IoUnwVdoQJnUcN0."/>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Title 1"/>
          <p:cNvSpPr txBox="1">
            <a:spLocks/>
          </p:cNvSpPr>
          <p:nvPr/>
        </p:nvSpPr>
        <p:spPr>
          <a:xfrm>
            <a:off x="5183509" y="3235906"/>
            <a:ext cx="10515600" cy="132556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400" dirty="0" smtClean="0">
                <a:solidFill>
                  <a:srgbClr val="00B050"/>
                </a:solidFill>
                <a:latin typeface="Tahoma" panose="020B0604030504040204" pitchFamily="34" charset="0"/>
                <a:ea typeface="Tahoma" panose="020B0604030504040204" pitchFamily="34" charset="0"/>
                <a:cs typeface="Tahoma" panose="020B0604030504040204" pitchFamily="34" charset="0"/>
              </a:rPr>
              <a:t>‘WOW’ moments</a:t>
            </a:r>
            <a:endParaRPr lang="en-GB" sz="4400" dirty="0">
              <a:solidFill>
                <a:srgbClr val="00B050"/>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293077" y="4276539"/>
            <a:ext cx="9036496" cy="1938992"/>
          </a:xfrm>
          <a:prstGeom prst="rect">
            <a:avLst/>
          </a:prstGeom>
        </p:spPr>
        <p:txBody>
          <a:bodyPr wrap="square">
            <a:spAutoFit/>
          </a:bodyPr>
          <a:lstStyle/>
          <a:p>
            <a:pPr marL="342900" indent="-342900" algn="just"/>
            <a:r>
              <a:rPr lang="en-GB" altLang="en-US" sz="2400" dirty="0" smtClean="0">
                <a:latin typeface="Tahoma" panose="020B0604030504040204" pitchFamily="34" charset="0"/>
                <a:ea typeface="Tahoma" panose="020B0604030504040204" pitchFamily="34" charset="0"/>
                <a:cs typeface="Tahoma" panose="020B0604030504040204" pitchFamily="34" charset="0"/>
              </a:rPr>
              <a:t>	We will send ‘Wow’ moments home every term to be filled in when your child does something amazing at home. If they have learnt to ride a bike, worked hard on some writing, learnt to swim- anything that has made you ‘wow’ we would love to know. If you need any more sheets please let us know.</a:t>
            </a:r>
            <a:endParaRPr lang="en-GB" altLang="en-US" sz="2400" dirty="0">
              <a:solidFill>
                <a:srgbClr val="002060"/>
              </a:solidFill>
              <a:latin typeface="Verdana" pitchFamily="34" charset="0"/>
            </a:endParaRPr>
          </a:p>
        </p:txBody>
      </p:sp>
      <p:pic>
        <p:nvPicPr>
          <p:cNvPr id="10" name="Picture 9"/>
          <p:cNvPicPr>
            <a:picLocks noChangeAspect="1"/>
          </p:cNvPicPr>
          <p:nvPr/>
        </p:nvPicPr>
        <p:blipFill>
          <a:blip r:embed="rId2"/>
          <a:stretch>
            <a:fillRect/>
          </a:stretch>
        </p:blipFill>
        <p:spPr>
          <a:xfrm>
            <a:off x="9591877" y="3437656"/>
            <a:ext cx="2171700" cy="3076575"/>
          </a:xfrm>
          <a:prstGeom prst="rect">
            <a:avLst/>
          </a:prstGeom>
        </p:spPr>
      </p:pic>
    </p:spTree>
    <p:extLst>
      <p:ext uri="{BB962C8B-B14F-4D97-AF65-F5344CB8AC3E}">
        <p14:creationId xmlns:p14="http://schemas.microsoft.com/office/powerpoint/2010/main" val="2936375418"/>
      </p:ext>
    </p:extLst>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82991"/>
            <a:ext cx="8596668" cy="1320800"/>
          </a:xfrm>
        </p:spPr>
        <p:txBody>
          <a:bodyPr>
            <a:normAutofit/>
          </a:bodyPr>
          <a:lstStyle/>
          <a:p>
            <a:r>
              <a:rPr lang="en-GB" sz="4800" dirty="0" smtClean="0">
                <a:solidFill>
                  <a:srgbClr val="00B050"/>
                </a:solidFill>
                <a:latin typeface="Tahoma" panose="020B0604030504040204" pitchFamily="34" charset="0"/>
                <a:ea typeface="Tahoma" panose="020B0604030504040204" pitchFamily="34" charset="0"/>
                <a:cs typeface="Tahoma" panose="020B0604030504040204" pitchFamily="34" charset="0"/>
              </a:rPr>
              <a:t>Reading</a:t>
            </a:r>
            <a:endParaRPr lang="en-GB" sz="4800" dirty="0">
              <a:solidFill>
                <a:srgbClr val="00B050"/>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677334" y="1803791"/>
            <a:ext cx="8596668" cy="3880773"/>
          </a:xfrm>
        </p:spPr>
        <p:txBody>
          <a:bodyPr>
            <a:noAutofit/>
          </a:bodyPr>
          <a:lstStyle/>
          <a:p>
            <a:r>
              <a:rPr lang="en-GB" sz="2400" dirty="0" smtClean="0">
                <a:latin typeface="Tahoma" panose="020B0604030504040204" pitchFamily="34" charset="0"/>
                <a:ea typeface="Tahoma" panose="020B0604030504040204" pitchFamily="34" charset="0"/>
                <a:cs typeface="Tahoma" panose="020B0604030504040204" pitchFamily="34" charset="0"/>
              </a:rPr>
              <a:t>The best way to support your children at home will be to read with them everyday and comment in the home learning diary about how they are getting on. Children will also be given a set of tricky and/or high frequency words to learn.  Children will be given a set reading day however please keep their reading books and reading record in their book bag each day. </a:t>
            </a:r>
          </a:p>
          <a:p>
            <a:r>
              <a:rPr lang="en-GB" sz="2400" dirty="0" smtClean="0">
                <a:latin typeface="Tahoma" panose="020B0604030504040204" pitchFamily="34" charset="0"/>
                <a:ea typeface="Tahoma" panose="020B0604030504040204" pitchFamily="34" charset="0"/>
                <a:cs typeface="Tahoma" panose="020B0604030504040204" pitchFamily="34" charset="0"/>
              </a:rPr>
              <a:t>Children are also given </a:t>
            </a:r>
            <a:r>
              <a:rPr lang="en-GB" sz="2400" dirty="0" smtClean="0">
                <a:latin typeface="Tahoma" panose="020B0604030504040204" pitchFamily="34" charset="0"/>
                <a:ea typeface="Tahoma" panose="020B0604030504040204" pitchFamily="34" charset="0"/>
                <a:cs typeface="Tahoma" panose="020B0604030504040204" pitchFamily="34" charset="0"/>
              </a:rPr>
              <a:t>home learning </a:t>
            </a:r>
            <a:r>
              <a:rPr lang="en-GB" sz="2400" dirty="0" smtClean="0">
                <a:latin typeface="Tahoma" panose="020B0604030504040204" pitchFamily="34" charset="0"/>
                <a:ea typeface="Tahoma" panose="020B0604030504040204" pitchFamily="34" charset="0"/>
                <a:cs typeface="Tahoma" panose="020B0604030504040204" pitchFamily="34" charset="0"/>
              </a:rPr>
              <a:t>each Friday to be completed by the following Wednesday. Each week there are a range of ways to support your child with what we have been learning that week of school. </a:t>
            </a:r>
            <a:endParaRPr lang="en-GB" sz="2400" dirty="0">
              <a:latin typeface="Tahoma" panose="020B0604030504040204" pitchFamily="34" charset="0"/>
              <a:ea typeface="Tahoma" panose="020B0604030504040204" pitchFamily="34" charset="0"/>
              <a:cs typeface="Tahoma" panose="020B0604030504040204" pitchFamily="34" charset="0"/>
            </a:endParaRPr>
          </a:p>
        </p:txBody>
      </p:sp>
      <p:pic>
        <p:nvPicPr>
          <p:cNvPr id="5" name="Picture 4"/>
          <p:cNvPicPr>
            <a:picLocks noChangeAspect="1"/>
          </p:cNvPicPr>
          <p:nvPr/>
        </p:nvPicPr>
        <p:blipFill>
          <a:blip r:embed="rId2"/>
          <a:stretch>
            <a:fillRect/>
          </a:stretch>
        </p:blipFill>
        <p:spPr>
          <a:xfrm>
            <a:off x="9274002" y="117664"/>
            <a:ext cx="2796078" cy="2583043"/>
          </a:xfrm>
          <a:prstGeom prst="rect">
            <a:avLst/>
          </a:prstGeom>
        </p:spPr>
      </p:pic>
    </p:spTree>
    <p:extLst>
      <p:ext uri="{BB962C8B-B14F-4D97-AF65-F5344CB8AC3E}">
        <p14:creationId xmlns:p14="http://schemas.microsoft.com/office/powerpoint/2010/main" val="11113999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5851" y="404664"/>
            <a:ext cx="7620000" cy="1143000"/>
          </a:xfrm>
        </p:spPr>
        <p:txBody>
          <a:bodyPr/>
          <a:lstStyle/>
          <a:p>
            <a:r>
              <a:rPr lang="en-GB" sz="6000" dirty="0" smtClean="0">
                <a:solidFill>
                  <a:srgbClr val="00B050"/>
                </a:solidFill>
                <a:latin typeface="Tahoma" panose="020B0604030504040204" pitchFamily="34" charset="0"/>
                <a:ea typeface="Tahoma" panose="020B0604030504040204" pitchFamily="34" charset="0"/>
                <a:cs typeface="Tahoma" panose="020B0604030504040204" pitchFamily="34" charset="0"/>
              </a:rPr>
              <a:t>Parental </a:t>
            </a:r>
            <a:r>
              <a:rPr lang="en-GB" sz="6000" dirty="0">
                <a:solidFill>
                  <a:srgbClr val="00B050"/>
                </a:solidFill>
                <a:latin typeface="Tahoma" panose="020B0604030504040204" pitchFamily="34" charset="0"/>
                <a:ea typeface="Tahoma" panose="020B0604030504040204" pitchFamily="34" charset="0"/>
                <a:cs typeface="Tahoma" panose="020B0604030504040204" pitchFamily="34" charset="0"/>
              </a:rPr>
              <a:t>Partnership</a:t>
            </a:r>
          </a:p>
        </p:txBody>
      </p:sp>
      <p:sp>
        <p:nvSpPr>
          <p:cNvPr id="3" name="Content Placeholder 2"/>
          <p:cNvSpPr>
            <a:spLocks noGrp="1"/>
          </p:cNvSpPr>
          <p:nvPr>
            <p:ph idx="1"/>
          </p:nvPr>
        </p:nvSpPr>
        <p:spPr>
          <a:xfrm>
            <a:off x="7613177" y="1930021"/>
            <a:ext cx="7620000" cy="4556720"/>
          </a:xfrm>
        </p:spPr>
        <p:txBody>
          <a:bodyPr/>
          <a:lstStyle/>
          <a:p>
            <a:pPr marL="228600" indent="-228600">
              <a:lnSpc>
                <a:spcPct val="80000"/>
              </a:lnSpc>
              <a:buFont typeface="Arial" panose="020B0604020202020204" pitchFamily="34" charset="0"/>
              <a:buChar char="•"/>
            </a:pPr>
            <a:r>
              <a:rPr lang="en-GB" altLang="en-US" sz="2800" b="1" dirty="0" smtClean="0">
                <a:latin typeface="Tempus Sans ITC" panose="04020404030D07020202" pitchFamily="82" charset="0"/>
              </a:rPr>
              <a:t>.</a:t>
            </a:r>
            <a:endParaRPr lang="en-GB" altLang="en-US" sz="2800" b="1" dirty="0">
              <a:latin typeface="Tempus Sans ITC" panose="04020404030D07020202" pitchFamily="82" charset="0"/>
            </a:endParaRPr>
          </a:p>
          <a:p>
            <a:endParaRPr lang="en-GB" dirty="0"/>
          </a:p>
        </p:txBody>
      </p:sp>
      <p:sp>
        <p:nvSpPr>
          <p:cNvPr id="4" name="Rectangle 3"/>
          <p:cNvSpPr txBox="1">
            <a:spLocks noChangeArrowheads="1"/>
          </p:cNvSpPr>
          <p:nvPr/>
        </p:nvSpPr>
        <p:spPr>
          <a:xfrm>
            <a:off x="523801" y="1930021"/>
            <a:ext cx="11194585" cy="576064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pPr>
            <a:r>
              <a:rPr lang="en-GB" altLang="en-US" sz="3200" dirty="0" smtClean="0">
                <a:latin typeface="Tahoma" panose="020B0604030504040204" pitchFamily="34" charset="0"/>
                <a:ea typeface="Tahoma" panose="020B0604030504040204" pitchFamily="34" charset="0"/>
                <a:cs typeface="Tahoma" panose="020B0604030504040204" pitchFamily="34" charset="0"/>
              </a:rPr>
              <a:t>Parents </a:t>
            </a:r>
            <a:r>
              <a:rPr lang="en-GB" altLang="en-US" sz="3200" dirty="0">
                <a:latin typeface="Tahoma" panose="020B0604030504040204" pitchFamily="34" charset="0"/>
                <a:ea typeface="Tahoma" panose="020B0604030504040204" pitchFamily="34" charset="0"/>
                <a:cs typeface="Tahoma" panose="020B0604030504040204" pitchFamily="34" charset="0"/>
              </a:rPr>
              <a:t>are invited into our ‘sharing assemblies’ and open sessions throughout the year</a:t>
            </a:r>
            <a:r>
              <a:rPr lang="en-GB" altLang="en-US" sz="3200" dirty="0" smtClean="0">
                <a:latin typeface="Tahoma" panose="020B0604030504040204" pitchFamily="34" charset="0"/>
                <a:ea typeface="Tahoma" panose="020B0604030504040204" pitchFamily="34" charset="0"/>
                <a:cs typeface="Tahoma" panose="020B0604030504040204" pitchFamily="34" charset="0"/>
              </a:rPr>
              <a:t>.</a:t>
            </a:r>
          </a:p>
          <a:p>
            <a:pPr>
              <a:lnSpc>
                <a:spcPct val="90000"/>
              </a:lnSpc>
            </a:pPr>
            <a:r>
              <a:rPr lang="en-GB" altLang="en-US" sz="3200" dirty="0">
                <a:latin typeface="Tahoma" panose="020B0604030504040204" pitchFamily="34" charset="0"/>
                <a:ea typeface="Tahoma" panose="020B0604030504040204" pitchFamily="34" charset="0"/>
                <a:cs typeface="Tahoma" panose="020B0604030504040204" pitchFamily="34" charset="0"/>
              </a:rPr>
              <a:t>You will be given regular feedback about your child’s progress and have a daily opportunity to discuss matters with the staff.</a:t>
            </a:r>
          </a:p>
          <a:p>
            <a:pPr>
              <a:lnSpc>
                <a:spcPct val="90000"/>
              </a:lnSpc>
            </a:pPr>
            <a:r>
              <a:rPr lang="en-GB" altLang="en-US" sz="3200" dirty="0">
                <a:latin typeface="Tahoma" panose="020B0604030504040204" pitchFamily="34" charset="0"/>
                <a:ea typeface="Tahoma" panose="020B0604030504040204" pitchFamily="34" charset="0"/>
                <a:cs typeface="Tahoma" panose="020B0604030504040204" pitchFamily="34" charset="0"/>
              </a:rPr>
              <a:t>Curriculum Letters and Newsletters</a:t>
            </a:r>
            <a:endParaRPr lang="en-GB" altLang="en-US" sz="3200" dirty="0" smtClean="0">
              <a:latin typeface="Tahoma" panose="020B0604030504040204" pitchFamily="34" charset="0"/>
              <a:ea typeface="Tahoma" panose="020B0604030504040204" pitchFamily="34" charset="0"/>
              <a:cs typeface="Tahoma" panose="020B0604030504040204" pitchFamily="34" charset="0"/>
            </a:endParaRPr>
          </a:p>
          <a:p>
            <a:pPr>
              <a:lnSpc>
                <a:spcPct val="90000"/>
              </a:lnSpc>
            </a:pPr>
            <a:r>
              <a:rPr lang="en-GB" altLang="en-US" sz="3200" dirty="0">
                <a:latin typeface="Tahoma" panose="020B0604030504040204" pitchFamily="34" charset="0"/>
                <a:ea typeface="Tahoma" panose="020B0604030504040204" pitchFamily="34" charset="0"/>
                <a:cs typeface="Tahoma" panose="020B0604030504040204" pitchFamily="34" charset="0"/>
              </a:rPr>
              <a:t>Parent Evenings and Annual Report.</a:t>
            </a:r>
          </a:p>
          <a:p>
            <a:pPr>
              <a:lnSpc>
                <a:spcPct val="90000"/>
              </a:lnSpc>
            </a:pPr>
            <a:endParaRPr lang="en-GB" altLang="en-US" sz="2400" b="1" dirty="0">
              <a:latin typeface="Tempus Sans ITC" panose="04020404030D07020202" pitchFamily="82" charset="0"/>
            </a:endParaRPr>
          </a:p>
          <a:p>
            <a:pPr>
              <a:lnSpc>
                <a:spcPct val="90000"/>
              </a:lnSpc>
            </a:pPr>
            <a:endParaRPr lang="en-GB" sz="2400" dirty="0" smtClean="0">
              <a:latin typeface="Tahoma" panose="020B0604030504040204" pitchFamily="34" charset="0"/>
              <a:ea typeface="Tahoma" panose="020B0604030504040204" pitchFamily="34" charset="0"/>
              <a:cs typeface="Tahoma" panose="020B0604030504040204" pitchFamily="34" charset="0"/>
            </a:endParaRPr>
          </a:p>
          <a:p>
            <a:pPr>
              <a:lnSpc>
                <a:spcPct val="90000"/>
              </a:lnSpc>
            </a:pPr>
            <a:endParaRPr lang="en-GB" sz="2800" dirty="0" smtClean="0">
              <a:latin typeface="Tahoma" panose="020B0604030504040204" pitchFamily="34" charset="0"/>
              <a:ea typeface="Tahoma" panose="020B0604030504040204" pitchFamily="34" charset="0"/>
              <a:cs typeface="Tahoma" panose="020B0604030504040204" pitchFamily="34" charset="0"/>
            </a:endParaRPr>
          </a:p>
          <a:p>
            <a:pPr>
              <a:lnSpc>
                <a:spcPct val="90000"/>
              </a:lnSpc>
            </a:pPr>
            <a:endParaRPr lang="en-GB" sz="2800" dirty="0">
              <a:latin typeface="Tahoma" panose="020B0604030504040204" pitchFamily="34" charset="0"/>
              <a:ea typeface="Tahoma" panose="020B0604030504040204" pitchFamily="34" charset="0"/>
              <a:cs typeface="Tahoma" panose="020B0604030504040204" pitchFamily="34" charset="0"/>
            </a:endParaRPr>
          </a:p>
        </p:txBody>
      </p:sp>
      <p:sp>
        <p:nvSpPr>
          <p:cNvPr id="5" name="Double Wave 4"/>
          <p:cNvSpPr/>
          <p:nvPr/>
        </p:nvSpPr>
        <p:spPr>
          <a:xfrm>
            <a:off x="6679892" y="5550637"/>
            <a:ext cx="4392860" cy="936104"/>
          </a:xfrm>
          <a:prstGeom prst="doubleWave">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latin typeface="Tahoma" panose="020B0604030504040204" pitchFamily="34" charset="0"/>
                <a:ea typeface="Tahoma" panose="020B0604030504040204" pitchFamily="34" charset="0"/>
                <a:cs typeface="Tahoma" panose="020B0604030504040204" pitchFamily="34" charset="0"/>
              </a:rPr>
              <a:t>Home/school collaboration is paramount! </a:t>
            </a:r>
          </a:p>
        </p:txBody>
      </p:sp>
    </p:spTree>
    <p:extLst>
      <p:ext uri="{BB962C8B-B14F-4D97-AF65-F5344CB8AC3E}">
        <p14:creationId xmlns:p14="http://schemas.microsoft.com/office/powerpoint/2010/main" val="10049929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3350"/>
            <a:ext cx="12192000" cy="6991350"/>
          </a:xfrm>
          <a:prstGeom prst="rect">
            <a:avLst/>
          </a:prstGeom>
        </p:spPr>
      </p:pic>
      <p:sp>
        <p:nvSpPr>
          <p:cNvPr id="43010" name="Rectangle 2"/>
          <p:cNvSpPr>
            <a:spLocks noGrp="1" noChangeArrowheads="1"/>
          </p:cNvSpPr>
          <p:nvPr>
            <p:ph type="title" idx="4294967295"/>
          </p:nvPr>
        </p:nvSpPr>
        <p:spPr>
          <a:xfrm>
            <a:off x="3595332" y="191069"/>
            <a:ext cx="8596668" cy="1320800"/>
          </a:xfrm>
        </p:spPr>
        <p:txBody>
          <a:bodyPr>
            <a:noAutofit/>
          </a:bodyPr>
          <a:lstStyle/>
          <a:p>
            <a:r>
              <a:rPr lang="en-GB" sz="4000" dirty="0" smtClean="0">
                <a:solidFill>
                  <a:schemeClr val="tx1"/>
                </a:solidFill>
                <a:latin typeface="Tahoma" panose="020B0604030504040204" pitchFamily="34" charset="0"/>
                <a:ea typeface="Tahoma" panose="020B0604030504040204" pitchFamily="34" charset="0"/>
                <a:cs typeface="Tahoma" panose="020B0604030504040204" pitchFamily="34" charset="0"/>
              </a:rPr>
              <a:t>Thank you for coming today.</a:t>
            </a:r>
            <a:br>
              <a:rPr lang="en-GB" sz="40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
            </a:r>
            <a:b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en-GB" sz="4000" dirty="0" smtClean="0">
                <a:solidFill>
                  <a:schemeClr val="tx1"/>
                </a:solidFill>
                <a:latin typeface="Tahoma" panose="020B0604030504040204" pitchFamily="34" charset="0"/>
                <a:ea typeface="Tahoma" panose="020B0604030504040204" pitchFamily="34" charset="0"/>
                <a:cs typeface="Tahoma" panose="020B0604030504040204" pitchFamily="34" charset="0"/>
              </a:rPr>
              <a:t>We look forward to working with you.</a:t>
            </a:r>
            <a:br>
              <a:rPr lang="en-GB" sz="40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en-GB" sz="4000" dirty="0" smtClean="0">
                <a:solidFill>
                  <a:schemeClr val="tx1"/>
                </a:solidFill>
                <a:latin typeface="Tahoma" panose="020B0604030504040204" pitchFamily="34" charset="0"/>
                <a:ea typeface="Tahoma" panose="020B0604030504040204" pitchFamily="34" charset="0"/>
                <a:cs typeface="Tahoma" panose="020B0604030504040204" pitchFamily="34" charset="0"/>
              </a:rPr>
              <a:t>Please ensure you sign up to a home visit. </a:t>
            </a:r>
            <a:br>
              <a:rPr lang="en-GB" sz="40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t/>
            </a:r>
            <a:br>
              <a:rPr lang="en-GB" sz="4000" dirty="0">
                <a:solidFill>
                  <a:schemeClr val="tx1"/>
                </a:solidFill>
                <a:latin typeface="Tahoma" panose="020B0604030504040204" pitchFamily="34" charset="0"/>
                <a:ea typeface="Tahoma" panose="020B0604030504040204" pitchFamily="34" charset="0"/>
                <a:cs typeface="Tahoma" panose="020B0604030504040204" pitchFamily="34" charset="0"/>
              </a:rPr>
            </a:br>
            <a:endParaRPr lang="en-GB" sz="40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06050606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348</TotalTime>
  <Words>844</Words>
  <Application>Microsoft Office PowerPoint</Application>
  <PresentationFormat>Widescreen</PresentationFormat>
  <Paragraphs>116</Paragraphs>
  <Slides>18</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ＭＳ Ｐゴシック</vt:lpstr>
      <vt:lpstr>Arial</vt:lpstr>
      <vt:lpstr>Calibri</vt:lpstr>
      <vt:lpstr>Segoe Print</vt:lpstr>
      <vt:lpstr>Tahoma</vt:lpstr>
      <vt:lpstr>Tempus Sans ITC</vt:lpstr>
      <vt:lpstr>Trebuchet MS</vt:lpstr>
      <vt:lpstr>Verdana</vt:lpstr>
      <vt:lpstr>Wingdings</vt:lpstr>
      <vt:lpstr>Wingdings 3</vt:lpstr>
      <vt:lpstr>Facet</vt:lpstr>
      <vt:lpstr>         Welcome to Oakthorpe Primary School. We look forward to working with you!  Our guide to the Early Years Foundation Stage and your child’s first year at Oakthorpe Primary School. </vt:lpstr>
      <vt:lpstr>www.ovallearningtrust.org</vt:lpstr>
      <vt:lpstr>A welcome from the Head teacher…</vt:lpstr>
      <vt:lpstr>Office and communications Mrs Goodwin</vt:lpstr>
      <vt:lpstr>School facebook @oakthorpeschool School twitter    @oakthorpesch School Website   www.oakthorpeprimary.co.uk</vt:lpstr>
      <vt:lpstr>Expectations and routines </vt:lpstr>
      <vt:lpstr>Starting School…</vt:lpstr>
      <vt:lpstr>Transition Dates- to follow</vt:lpstr>
      <vt:lpstr>The First Day of School</vt:lpstr>
      <vt:lpstr>Food and Drink</vt:lpstr>
      <vt:lpstr>PowerPoint Presentation</vt:lpstr>
      <vt:lpstr>PowerPoint Presentation</vt:lpstr>
      <vt:lpstr>PowerPoint Presentation</vt:lpstr>
      <vt:lpstr>Purposeful Play </vt:lpstr>
      <vt:lpstr>Learning Journeys</vt:lpstr>
      <vt:lpstr>Reading</vt:lpstr>
      <vt:lpstr>Parental Partnership</vt:lpstr>
      <vt:lpstr>Thank you for coming today.  We look forward to working with you. Please ensure you sign up to a home visit.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ecree</dc:creator>
  <cp:lastModifiedBy>E Cree</cp:lastModifiedBy>
  <cp:revision>119</cp:revision>
  <dcterms:created xsi:type="dcterms:W3CDTF">2017-06-02T10:26:10Z</dcterms:created>
  <dcterms:modified xsi:type="dcterms:W3CDTF">2019-03-19T19:52:40Z</dcterms:modified>
</cp:coreProperties>
</file>